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56" r:id="rId2"/>
    <p:sldId id="262" r:id="rId3"/>
    <p:sldId id="257" r:id="rId4"/>
    <p:sldId id="258" r:id="rId5"/>
    <p:sldId id="259"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964"/>
    <p:restoredTop sz="56939"/>
  </p:normalViewPr>
  <p:slideViewPr>
    <p:cSldViewPr snapToGrid="0">
      <p:cViewPr varScale="1">
        <p:scale>
          <a:sx n="70" d="100"/>
          <a:sy n="70" d="100"/>
        </p:scale>
        <p:origin x="1000" y="176"/>
      </p:cViewPr>
      <p:guideLst/>
    </p:cSldViewPr>
  </p:slid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9DF887-BC2F-4C4E-9C6D-C45FB4404AC5}" type="datetimeFigureOut">
              <a:rPr lang="en-US" smtClean="0"/>
              <a:t>6/12/24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D3355F-4B3D-E04B-84FB-C70019403E8B}" type="slidenum">
              <a:rPr lang="en-US" smtClean="0"/>
              <a:t>‹#›</a:t>
            </a:fld>
            <a:endParaRPr lang="en-US"/>
          </a:p>
        </p:txBody>
      </p:sp>
    </p:spTree>
    <p:extLst>
      <p:ext uri="{BB962C8B-B14F-4D97-AF65-F5344CB8AC3E}">
        <p14:creationId xmlns:p14="http://schemas.microsoft.com/office/powerpoint/2010/main" val="16406816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This is the </a:t>
            </a:r>
            <a:r>
              <a:rPr lang="en-US" dirty="0" err="1"/>
              <a:t>Polyhedra</a:t>
            </a:r>
            <a:r>
              <a:rPr lang="en-US" dirty="0"/>
              <a:t> team.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today’s session, we will move beyond this informal introduction to provide a more formal and rigorous definition of zero-knowledge proofs. </a:t>
            </a:r>
          </a:p>
          <a:p>
            <a:r>
              <a:rPr lang="en-US" dirty="0"/>
              <a:t>Some of our materials refer to </a:t>
            </a:r>
            <a:r>
              <a:rPr lang="en-US" dirty="0" err="1"/>
              <a:t>zk</a:t>
            </a:r>
            <a:r>
              <a:rPr lang="en-US" dirty="0"/>
              <a:t>-learning, an online MOOC for zero-knowledge proofs. </a:t>
            </a:r>
          </a:p>
          <a:p>
            <a:r>
              <a:rPr lang="en-US" dirty="0"/>
              <a:t>Let's get started.</a:t>
            </a:r>
          </a:p>
        </p:txBody>
      </p:sp>
      <p:sp>
        <p:nvSpPr>
          <p:cNvPr id="4" name="Slide Number Placeholder 3"/>
          <p:cNvSpPr>
            <a:spLocks noGrp="1"/>
          </p:cNvSpPr>
          <p:nvPr>
            <p:ph type="sldNum" sz="quarter" idx="5"/>
          </p:nvPr>
        </p:nvSpPr>
        <p:spPr/>
        <p:txBody>
          <a:bodyPr/>
          <a:lstStyle/>
          <a:p>
            <a:fld id="{2DD3355F-4B3D-E04B-84FB-C70019403E8B}" type="slidenum">
              <a:rPr lang="en-US" smtClean="0"/>
              <a:t>1</a:t>
            </a:fld>
            <a:endParaRPr lang="en-US"/>
          </a:p>
        </p:txBody>
      </p:sp>
    </p:spTree>
    <p:extLst>
      <p:ext uri="{BB962C8B-B14F-4D97-AF65-F5344CB8AC3E}">
        <p14:creationId xmlns:p14="http://schemas.microsoft.com/office/powerpoint/2010/main" val="4119025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exploration of zero-knowledge proofs, we start by defining the claim using the concept of a language from complexity theory. A language in complexity theory is a set of strings formed from an alphabet. Formally, a language L</a:t>
            </a:r>
            <a:r>
              <a:rPr lang="zh-CN" altLang="en-US" dirty="0"/>
              <a:t> </a:t>
            </a:r>
            <a:r>
              <a:rPr lang="en-US" dirty="0"/>
              <a:t>over an alphabet </a:t>
            </a:r>
            <a:r>
              <a:rPr lang="el-GR" dirty="0"/>
              <a:t>Σ</a:t>
            </a:r>
            <a:r>
              <a:rPr lang="zh-CN" altLang="en-US" dirty="0"/>
              <a:t> </a:t>
            </a:r>
            <a:r>
              <a:rPr lang="en-US" dirty="0"/>
              <a:t>is a subset of </a:t>
            </a:r>
            <a:r>
              <a:rPr lang="el-GR" dirty="0"/>
              <a:t>Σ</a:t>
            </a:r>
            <a:r>
              <a:rPr lang="en-US" dirty="0"/>
              <a:t>*</a:t>
            </a:r>
            <a:r>
              <a:rPr lang="el-GR" dirty="0"/>
              <a:t>, </a:t>
            </a:r>
            <a:r>
              <a:rPr lang="en-US" dirty="0"/>
              <a:t>where </a:t>
            </a:r>
            <a:r>
              <a:rPr lang="el-GR" dirty="0"/>
              <a:t>Σ </a:t>
            </a:r>
            <a:r>
              <a:rPr lang="en-US" dirty="0"/>
              <a:t>represents a finite set of symbols (alphabet) and </a:t>
            </a:r>
            <a:r>
              <a:rPr lang="el-GR" dirty="0"/>
              <a:t>Σ</a:t>
            </a:r>
            <a:r>
              <a:rPr lang="en-US" dirty="0"/>
              <a:t>*</a:t>
            </a:r>
            <a:r>
              <a:rPr lang="el-GR" dirty="0"/>
              <a:t> </a:t>
            </a:r>
            <a:r>
              <a:rPr lang="en-US" dirty="0"/>
              <a:t>denotes all possible strings, including the empty string, that can be created using the symbols from </a:t>
            </a:r>
            <a:r>
              <a:rPr lang="el-GR" dirty="0"/>
              <a:t>Σ. </a:t>
            </a:r>
            <a:r>
              <a:rPr lang="en-US" dirty="0"/>
              <a:t>For example, consider the language L={w∈{0,1}*∣w has an even number of 0s}</a:t>
            </a:r>
          </a:p>
          <a:p>
            <a:endParaRPr lang="en-US" dirty="0"/>
          </a:p>
          <a:p>
            <a:r>
              <a:rPr lang="en-US" dirty="0"/>
              <a:t>In the context of zero-knowledge proofs, we let L represent all possible claim strings that are true. This formalization allows us to rigorously define and reason about the claims within the framework of zero-knowledge proofs</a:t>
            </a:r>
          </a:p>
        </p:txBody>
      </p:sp>
      <p:sp>
        <p:nvSpPr>
          <p:cNvPr id="4" name="Slide Number Placeholder 3"/>
          <p:cNvSpPr>
            <a:spLocks noGrp="1"/>
          </p:cNvSpPr>
          <p:nvPr>
            <p:ph type="sldNum" sz="quarter" idx="5"/>
          </p:nvPr>
        </p:nvSpPr>
        <p:spPr/>
        <p:txBody>
          <a:bodyPr/>
          <a:lstStyle/>
          <a:p>
            <a:fld id="{2DD3355F-4B3D-E04B-84FB-C70019403E8B}" type="slidenum">
              <a:rPr lang="en-US" smtClean="0"/>
              <a:t>2</a:t>
            </a:fld>
            <a:endParaRPr lang="en-US"/>
          </a:p>
        </p:txBody>
      </p:sp>
    </p:spTree>
    <p:extLst>
      <p:ext uri="{BB962C8B-B14F-4D97-AF65-F5344CB8AC3E}">
        <p14:creationId xmlns:p14="http://schemas.microsoft.com/office/powerpoint/2010/main" val="1826782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define the proof system. Formally, a proof system (P,V) consists of two entities: the Prover (P) and the Verifier (V), which engage in an interactive process regarding a claim or theorem T. </a:t>
            </a:r>
          </a:p>
          <a:p>
            <a:r>
              <a:rPr lang="en-US" dirty="0"/>
              <a:t>The Prover aims to convince the Verifier that the claim is true, while the Verifier checks the validity of the proof provided.</a:t>
            </a:r>
          </a:p>
          <a:p>
            <a:r>
              <a:rPr lang="en-US" dirty="0"/>
              <a:t>A valid proof system must satisfy two key properties:</a:t>
            </a:r>
          </a:p>
          <a:p>
            <a:pPr>
              <a:buFont typeface="+mj-lt"/>
              <a:buAutoNum type="arabicPeriod"/>
            </a:pPr>
            <a:r>
              <a:rPr lang="en-US" b="1" dirty="0"/>
              <a:t>Completeness</a:t>
            </a:r>
            <a:r>
              <a:rPr lang="en-US" dirty="0"/>
              <a:t>: If the claim T is true (i.e., T∈L), the Verifier will always accept the proof provided by the Prover. This ensures that honest claims are always validated correctly.</a:t>
            </a:r>
          </a:p>
          <a:p>
            <a:pPr>
              <a:buFont typeface="+mj-lt"/>
              <a:buAutoNum type="arabicPeriod"/>
            </a:pPr>
            <a:r>
              <a:rPr lang="en-US" b="1" dirty="0"/>
              <a:t>Soundness</a:t>
            </a:r>
            <a:r>
              <a:rPr lang="en-US" dirty="0"/>
              <a:t>: If the claim T is false (i.e., T∉L), then for all malicious strategies employed by the Prover, the Verifier will not accept the proof, except with negligible probability. This ensures that false claims are rejected, maintaining the integrity of the proof system.</a:t>
            </a:r>
          </a:p>
          <a:p>
            <a:pPr>
              <a:buFont typeface="+mj-lt"/>
              <a:buAutoNum type="arabicPeriod"/>
            </a:pPr>
            <a:endParaRPr lang="en-US" dirty="0"/>
          </a:p>
          <a:p>
            <a:r>
              <a:rPr lang="en-US" dirty="0"/>
              <a:t>These properties ensure that the proof system is both reliable and secure, providing a robust framework for verifying claims and theorems within the scope of zero-knowledge proofs.</a:t>
            </a:r>
          </a:p>
          <a:p>
            <a:endParaRPr lang="en-US" dirty="0"/>
          </a:p>
        </p:txBody>
      </p:sp>
      <p:sp>
        <p:nvSpPr>
          <p:cNvPr id="4" name="Slide Number Placeholder 3"/>
          <p:cNvSpPr>
            <a:spLocks noGrp="1"/>
          </p:cNvSpPr>
          <p:nvPr>
            <p:ph type="sldNum" sz="quarter" idx="5"/>
          </p:nvPr>
        </p:nvSpPr>
        <p:spPr/>
        <p:txBody>
          <a:bodyPr/>
          <a:lstStyle/>
          <a:p>
            <a:fld id="{2DD3355F-4B3D-E04B-84FB-C70019403E8B}" type="slidenum">
              <a:rPr lang="en-US" smtClean="0"/>
              <a:t>3</a:t>
            </a:fld>
            <a:endParaRPr lang="en-US"/>
          </a:p>
        </p:txBody>
      </p:sp>
    </p:spTree>
    <p:extLst>
      <p:ext uri="{BB962C8B-B14F-4D97-AF65-F5344CB8AC3E}">
        <p14:creationId xmlns:p14="http://schemas.microsoft.com/office/powerpoint/2010/main" val="2818306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describe the proof system more formally, we consider the probabilistic nature of the verification process. If the claim T is true (i.e., T∈L), then after the interaction between the Prover</a:t>
            </a:r>
            <a:r>
              <a:rPr lang="zh-CN" altLang="en-US" dirty="0"/>
              <a:t> </a:t>
            </a:r>
            <a:r>
              <a:rPr lang="en-US" dirty="0"/>
              <a:t>P and the Verifier V, the probability that the Verifier accepts the claim is 1. </a:t>
            </a:r>
          </a:p>
          <a:p>
            <a:r>
              <a:rPr lang="en-US" dirty="0"/>
              <a:t>This is expressed as following.</a:t>
            </a:r>
          </a:p>
          <a:p>
            <a:endParaRPr lang="en-US" dirty="0"/>
          </a:p>
          <a:p>
            <a:r>
              <a:rPr lang="en-US" dirty="0"/>
              <a:t>On the other hand, if the claim T is false (i.e., T∉L), then regardless of any strategy employed by a potentially malicious Prover P∗, the probability that the Verifier accepts the claim is determined by a negligible function. Formally, this is expressed as following.</a:t>
            </a:r>
          </a:p>
          <a:p>
            <a:endParaRPr lang="en-US" dirty="0"/>
          </a:p>
          <a:p>
            <a:r>
              <a:rPr lang="en-US" dirty="0"/>
              <a:t>The notion of a negligible function implies that while the Prover may have a non-zero probability of deceiving the Verifier, this probability is so small that it can be disregarded. </a:t>
            </a:r>
          </a:p>
          <a:p>
            <a:r>
              <a:rPr lang="en-US" dirty="0"/>
              <a:t>And even if a malicious Prover attempts to deceive the Verifier repeatedly, performing </a:t>
            </a:r>
            <a:r>
              <a:rPr lang="en-US" dirty="0" err="1"/>
              <a:t>polynomially</a:t>
            </a:r>
            <a:r>
              <a:rPr lang="en-US" dirty="0"/>
              <a:t> many attacks, the cumulative probability of successfully deceiving the Verifier remains negligible.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DD3355F-4B3D-E04B-84FB-C70019403E8B}" type="slidenum">
              <a:rPr lang="en-US" smtClean="0"/>
              <a:t>4</a:t>
            </a:fld>
            <a:endParaRPr lang="en-US"/>
          </a:p>
        </p:txBody>
      </p:sp>
    </p:spTree>
    <p:extLst>
      <p:ext uri="{BB962C8B-B14F-4D97-AF65-F5344CB8AC3E}">
        <p14:creationId xmlns:p14="http://schemas.microsoft.com/office/powerpoint/2010/main" val="2081934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you noticed that some properties are not covered by soundness? </a:t>
            </a:r>
          </a:p>
          <a:p>
            <a:endParaRPr lang="en-US" dirty="0"/>
          </a:p>
          <a:p>
            <a:endParaRPr lang="en-US" dirty="0"/>
          </a:p>
          <a:p>
            <a:r>
              <a:rPr lang="en-US" dirty="0"/>
              <a:t>Indeed, soundness ensures that the claim itself is true but does not necessarily guarantee that the Prover actually knows any information about the claim. To address this gap, we need a more advanced property known as knowledge soundness. Knowledge soundness ensures that the Prover not only convinces the Verifier of the truth of the claim but also demonstrates that they possess certain knowledge related to the claim.</a:t>
            </a:r>
            <a:r>
              <a:rPr lang="zh-CN" altLang="en-US" dirty="0"/>
              <a:t> </a:t>
            </a:r>
            <a:r>
              <a:rPr lang="en-US" altLang="zh-CN" dirty="0"/>
              <a:t>W</a:t>
            </a:r>
            <a:r>
              <a:rPr lang="en-US" dirty="0"/>
              <a:t>e will delve into this concept of knowledge soundness, exploring how it is formally defined and how it enhances our understanding and the security of proof systems. </a:t>
            </a:r>
          </a:p>
          <a:p>
            <a:endParaRPr lang="en-US" dirty="0"/>
          </a:p>
          <a:p>
            <a:endParaRPr lang="en-US" dirty="0"/>
          </a:p>
          <a:p>
            <a:endParaRPr lang="en-US" dirty="0"/>
          </a:p>
          <a:p>
            <a:endParaRPr lang="en-US" dirty="0"/>
          </a:p>
          <a:p>
            <a:r>
              <a:rPr lang="en-US" dirty="0"/>
              <a:t>In today's lecture, we formally introduced the definition of a proof system and its fundamental properties, completeness and soundness, using precise mathematical language. </a:t>
            </a:r>
          </a:p>
          <a:p>
            <a:r>
              <a:rPr lang="en-US" dirty="0"/>
              <a:t>This formal approach helps us understand the underlying mathematical, ensuring clarity in our comprehension.</a:t>
            </a:r>
          </a:p>
          <a:p>
            <a:endParaRPr lang="en-US" dirty="0"/>
          </a:p>
          <a:p>
            <a:r>
              <a:rPr lang="en-US" dirty="0"/>
              <a:t>Next, we will continue with introducing advanced properties, such as zero-knowledge and knowledge soundness. These advanced properties build upon the foundational concepts we discussed today and are crucial for a deeper understanding of the security and functionality of proof systems in cryptographic protocols.</a:t>
            </a:r>
          </a:p>
        </p:txBody>
      </p:sp>
      <p:sp>
        <p:nvSpPr>
          <p:cNvPr id="4" name="Slide Number Placeholder 3"/>
          <p:cNvSpPr>
            <a:spLocks noGrp="1"/>
          </p:cNvSpPr>
          <p:nvPr>
            <p:ph type="sldNum" sz="quarter" idx="5"/>
          </p:nvPr>
        </p:nvSpPr>
        <p:spPr/>
        <p:txBody>
          <a:bodyPr/>
          <a:lstStyle/>
          <a:p>
            <a:fld id="{2DD3355F-4B3D-E04B-84FB-C70019403E8B}" type="slidenum">
              <a:rPr lang="en-US" smtClean="0"/>
              <a:t>5</a:t>
            </a:fld>
            <a:endParaRPr lang="en-US"/>
          </a:p>
        </p:txBody>
      </p:sp>
    </p:spTree>
    <p:extLst>
      <p:ext uri="{BB962C8B-B14F-4D97-AF65-F5344CB8AC3E}">
        <p14:creationId xmlns:p14="http://schemas.microsoft.com/office/powerpoint/2010/main" val="4239535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B519D77-3A6B-DE4B-A714-BDA5C7EA14C8}" type="datetimeFigureOut">
              <a:rPr lang="en-US" smtClean="0"/>
              <a:t>6/12/24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4090254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519D77-3A6B-DE4B-A714-BDA5C7EA14C8}" type="datetimeFigureOut">
              <a:rPr lang="en-US" smtClean="0"/>
              <a:t>6/12/24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2788190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519D77-3A6B-DE4B-A714-BDA5C7EA14C8}" type="datetimeFigureOut">
              <a:rPr lang="en-US" smtClean="0"/>
              <a:t>6/12/24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3659521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519D77-3A6B-DE4B-A714-BDA5C7EA14C8}" type="datetimeFigureOut">
              <a:rPr lang="en-US" smtClean="0"/>
              <a:t>6/12/24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2522617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519D77-3A6B-DE4B-A714-BDA5C7EA14C8}" type="datetimeFigureOut">
              <a:rPr lang="en-US" smtClean="0"/>
              <a:t>6/12/24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901493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519D77-3A6B-DE4B-A714-BDA5C7EA14C8}" type="datetimeFigureOut">
              <a:rPr lang="en-US" smtClean="0"/>
              <a:t>6/12/24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511289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B519D77-3A6B-DE4B-A714-BDA5C7EA14C8}" type="datetimeFigureOut">
              <a:rPr lang="en-US" smtClean="0"/>
              <a:t>6/12/24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601919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B519D77-3A6B-DE4B-A714-BDA5C7EA14C8}" type="datetimeFigureOut">
              <a:rPr lang="en-US" smtClean="0"/>
              <a:t>6/12/24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941277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519D77-3A6B-DE4B-A714-BDA5C7EA14C8}" type="datetimeFigureOut">
              <a:rPr lang="en-US" smtClean="0"/>
              <a:t>6/12/24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3334341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519D77-3A6B-DE4B-A714-BDA5C7EA14C8}" type="datetimeFigureOut">
              <a:rPr lang="en-US" smtClean="0"/>
              <a:t>6/12/24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7516468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519D77-3A6B-DE4B-A714-BDA5C7EA14C8}" type="datetimeFigureOut">
              <a:rPr lang="en-US" smtClean="0"/>
              <a:t>6/12/24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1142121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519D77-3A6B-DE4B-A714-BDA5C7EA14C8}" type="datetimeFigureOut">
              <a:rPr lang="en-US" smtClean="0"/>
              <a:t>6/12/24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24F574-BCC9-ED44-8E94-A6979CD9CCB4}" type="slidenum">
              <a:rPr lang="en-US" smtClean="0"/>
              <a:t>‹#›</a:t>
            </a:fld>
            <a:endParaRPr lang="en-US"/>
          </a:p>
        </p:txBody>
      </p:sp>
    </p:spTree>
    <p:extLst>
      <p:ext uri="{BB962C8B-B14F-4D97-AF65-F5344CB8AC3E}">
        <p14:creationId xmlns:p14="http://schemas.microsoft.com/office/powerpoint/2010/main" val="15119148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1.png"/><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5.m4a"/><Relationship Id="rId7" Type="http://schemas.openxmlformats.org/officeDocument/2006/relationships/notesSlide" Target="../notesSlides/notesSlide5.xml"/><Relationship Id="rId2" Type="http://schemas.microsoft.com/office/2007/relationships/media" Target="../media/media5.m4a"/><Relationship Id="rId1" Type="http://schemas.openxmlformats.org/officeDocument/2006/relationships/tags" Target="../tags/tag5.xml"/><Relationship Id="rId6" Type="http://schemas.openxmlformats.org/officeDocument/2006/relationships/slideLayout" Target="../slideLayouts/slideLayout2.xml"/><Relationship Id="rId5" Type="http://schemas.openxmlformats.org/officeDocument/2006/relationships/audio" Target="../media/media6.m4a"/><Relationship Id="rId4" Type="http://schemas.microsoft.com/office/2007/relationships/media" Target="../media/media6.m4a"/><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5C9DF-1027-EC5A-0E0D-89F8D8B6A1FE}"/>
              </a:ext>
            </a:extLst>
          </p:cNvPr>
          <p:cNvSpPr>
            <a:spLocks noGrp="1"/>
          </p:cNvSpPr>
          <p:nvPr>
            <p:ph type="ctrTitle"/>
          </p:nvPr>
        </p:nvSpPr>
        <p:spPr/>
        <p:txBody>
          <a:bodyPr/>
          <a:lstStyle/>
          <a:p>
            <a:r>
              <a:rPr lang="en-US" altLang="zh-CN" dirty="0"/>
              <a:t>Formal Definition of </a:t>
            </a:r>
            <a:br>
              <a:rPr lang="en-US" altLang="zh-CN" dirty="0"/>
            </a:br>
            <a:r>
              <a:rPr lang="en-US" altLang="zh-CN" dirty="0"/>
              <a:t>Zero-Knowledge Proofs</a:t>
            </a:r>
            <a:endParaRPr lang="en-US" dirty="0"/>
          </a:p>
        </p:txBody>
      </p:sp>
      <p:sp>
        <p:nvSpPr>
          <p:cNvPr id="3" name="Subtitle 2">
            <a:extLst>
              <a:ext uri="{FF2B5EF4-FFF2-40B4-BE49-F238E27FC236}">
                <a16:creationId xmlns:a16="http://schemas.microsoft.com/office/drawing/2014/main" id="{3985214F-3550-2A2A-EE8F-6A044B195D5D}"/>
              </a:ext>
            </a:extLst>
          </p:cNvPr>
          <p:cNvSpPr>
            <a:spLocks noGrp="1"/>
          </p:cNvSpPr>
          <p:nvPr>
            <p:ph type="subTitle" idx="1"/>
          </p:nvPr>
        </p:nvSpPr>
        <p:spPr/>
        <p:txBody>
          <a:bodyPr/>
          <a:lstStyle/>
          <a:p>
            <a:r>
              <a:rPr lang="en-US" dirty="0" err="1"/>
              <a:t>Polyhedra</a:t>
            </a:r>
            <a:r>
              <a:rPr lang="en-US" dirty="0"/>
              <a:t> Team</a:t>
            </a:r>
          </a:p>
        </p:txBody>
      </p:sp>
      <p:sp>
        <p:nvSpPr>
          <p:cNvPr id="5" name="TextBox 4">
            <a:extLst>
              <a:ext uri="{FF2B5EF4-FFF2-40B4-BE49-F238E27FC236}">
                <a16:creationId xmlns:a16="http://schemas.microsoft.com/office/drawing/2014/main" id="{B7A3D4B8-254D-533D-6F3D-F2BD482F0B1F}"/>
              </a:ext>
            </a:extLst>
          </p:cNvPr>
          <p:cNvSpPr txBox="1"/>
          <p:nvPr/>
        </p:nvSpPr>
        <p:spPr>
          <a:xfrm>
            <a:off x="325507" y="6325465"/>
            <a:ext cx="6097656" cy="369332"/>
          </a:xfrm>
          <a:prstGeom prst="rect">
            <a:avLst/>
          </a:prstGeom>
          <a:noFill/>
        </p:spPr>
        <p:txBody>
          <a:bodyPr wrap="square">
            <a:spAutoFit/>
          </a:bodyPr>
          <a:lstStyle/>
          <a:p>
            <a:r>
              <a:rPr lang="en-US" dirty="0"/>
              <a:t>Some slides refer to materials from </a:t>
            </a:r>
            <a:r>
              <a:rPr lang="en-US" dirty="0" err="1"/>
              <a:t>zk</a:t>
            </a:r>
            <a:r>
              <a:rPr lang="en-US" dirty="0"/>
              <a:t>-learning.</a:t>
            </a:r>
          </a:p>
        </p:txBody>
      </p:sp>
      <p:pic>
        <p:nvPicPr>
          <p:cNvPr id="4" name="slide1.m4a">
            <a:hlinkClick r:id="" action="ppaction://media"/>
            <a:extLst>
              <a:ext uri="{FF2B5EF4-FFF2-40B4-BE49-F238E27FC236}">
                <a16:creationId xmlns:a16="http://schemas.microsoft.com/office/drawing/2014/main" id="{C77081C5-9268-A298-A994-EF590E84042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328144" y="3103563"/>
            <a:ext cx="812800" cy="812800"/>
          </a:xfrm>
          <a:prstGeom prst="rect">
            <a:avLst/>
          </a:prstGeom>
        </p:spPr>
      </p:pic>
    </p:spTree>
    <p:custDataLst>
      <p:tags r:id="rId1"/>
    </p:custDataLst>
    <p:extLst>
      <p:ext uri="{BB962C8B-B14F-4D97-AF65-F5344CB8AC3E}">
        <p14:creationId xmlns:p14="http://schemas.microsoft.com/office/powerpoint/2010/main" val="1077483542"/>
      </p:ext>
    </p:extLst>
  </p:cSld>
  <p:clrMapOvr>
    <a:masterClrMapping/>
  </p:clrMapOvr>
  <mc:AlternateContent xmlns:mc="http://schemas.openxmlformats.org/markup-compatibility/2006">
    <mc:Choice xmlns:p14="http://schemas.microsoft.com/office/powerpoint/2010/main" Requires="p14">
      <p:transition spd="slow" p14:dur="2000" advTm="19140"/>
    </mc:Choice>
    <mc:Fallback>
      <p:transition spd="slow" advTm="1914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635" objId="4"/>
        <p14:stopEvt time="18788" objId="4"/>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5E1B5-7FE2-43EC-3502-3272ABB6DA75}"/>
              </a:ext>
            </a:extLst>
          </p:cNvPr>
          <p:cNvSpPr>
            <a:spLocks noGrp="1"/>
          </p:cNvSpPr>
          <p:nvPr>
            <p:ph type="title"/>
          </p:nvPr>
        </p:nvSpPr>
        <p:spPr/>
        <p:txBody>
          <a:bodyPr/>
          <a:lstStyle/>
          <a:p>
            <a:r>
              <a:rPr lang="en-US" dirty="0"/>
              <a:t>How to model the claim?</a:t>
            </a:r>
          </a:p>
        </p:txBody>
      </p:sp>
      <p:sp>
        <p:nvSpPr>
          <p:cNvPr id="3" name="Content Placeholder 2">
            <a:extLst>
              <a:ext uri="{FF2B5EF4-FFF2-40B4-BE49-F238E27FC236}">
                <a16:creationId xmlns:a16="http://schemas.microsoft.com/office/drawing/2014/main" id="{D06D1CF3-7CC0-1AEA-02CC-2BBDBD823539}"/>
              </a:ext>
            </a:extLst>
          </p:cNvPr>
          <p:cNvSpPr>
            <a:spLocks noGrp="1"/>
          </p:cNvSpPr>
          <p:nvPr>
            <p:ph idx="1"/>
          </p:nvPr>
        </p:nvSpPr>
        <p:spPr/>
        <p:txBody>
          <a:bodyPr/>
          <a:lstStyle/>
          <a:p>
            <a:pPr>
              <a:buFont typeface="Arial" panose="020B0604020202020204" pitchFamily="34" charset="0"/>
              <a:buChar char="•"/>
            </a:pPr>
            <a:endParaRPr lang="en-US" dirty="0"/>
          </a:p>
          <a:p>
            <a:pPr marL="742950" lvl="1" indent="-285750">
              <a:buFont typeface="Arial" panose="020B0604020202020204" pitchFamily="34" charset="0"/>
              <a:buChar char="•"/>
            </a:pPr>
            <a:r>
              <a:rPr lang="en-US" dirty="0"/>
              <a:t>A </a:t>
            </a:r>
            <a:r>
              <a:rPr lang="en-US" b="1" dirty="0"/>
              <a:t>language</a:t>
            </a:r>
            <a:r>
              <a:rPr lang="en-US" dirty="0"/>
              <a:t> in complexity theory is a set of strings formed from an alphabet.</a:t>
            </a:r>
          </a:p>
          <a:p>
            <a:pPr marL="742950" lvl="1" indent="-285750">
              <a:buFont typeface="Arial" panose="020B0604020202020204" pitchFamily="34" charset="0"/>
              <a:buChar char="•"/>
            </a:pPr>
            <a:r>
              <a:rPr lang="en-US" dirty="0"/>
              <a:t>Formally, a language L over an alphabet </a:t>
            </a:r>
            <a:r>
              <a:rPr lang="el-GR" dirty="0"/>
              <a:t>Σ</a:t>
            </a:r>
            <a:r>
              <a:rPr lang="en-US" dirty="0"/>
              <a:t> is a subset of </a:t>
            </a:r>
            <a:r>
              <a:rPr lang="el-GR" dirty="0"/>
              <a:t>Σ</a:t>
            </a:r>
            <a:r>
              <a:rPr lang="en-US" dirty="0"/>
              <a:t>*</a:t>
            </a:r>
            <a:r>
              <a:rPr lang="el-GR" dirty="0"/>
              <a:t>.</a:t>
            </a:r>
          </a:p>
          <a:p>
            <a:pPr marL="742950" lvl="1" indent="-285750">
              <a:buFont typeface="Arial" panose="020B0604020202020204" pitchFamily="34" charset="0"/>
              <a:buChar char="•"/>
            </a:pPr>
            <a:r>
              <a:rPr lang="el-GR" dirty="0"/>
              <a:t>Σ </a:t>
            </a:r>
            <a:r>
              <a:rPr lang="en-US" dirty="0"/>
              <a:t>represents a finite set of symbols (alphabet).</a:t>
            </a:r>
          </a:p>
          <a:p>
            <a:pPr marL="742950" lvl="1" indent="-285750">
              <a:buFont typeface="Arial" panose="020B0604020202020204" pitchFamily="34" charset="0"/>
              <a:buChar char="•"/>
            </a:pPr>
            <a:r>
              <a:rPr lang="el-GR" dirty="0"/>
              <a:t>Σ</a:t>
            </a:r>
            <a:r>
              <a:rPr lang="en-US" dirty="0"/>
              <a:t>*</a:t>
            </a:r>
            <a:r>
              <a:rPr lang="el-GR" dirty="0"/>
              <a:t> </a:t>
            </a:r>
            <a:r>
              <a:rPr lang="en-US" dirty="0"/>
              <a:t>denotes all possible strings, including the empty string, that can be created using the symbols from </a:t>
            </a:r>
            <a:r>
              <a:rPr lang="el-GR" dirty="0"/>
              <a:t>Σ.</a:t>
            </a:r>
            <a:endParaRPr lang="en-US" dirty="0"/>
          </a:p>
          <a:p>
            <a:pPr marL="742950" lvl="1" indent="-285750">
              <a:buFont typeface="Arial" panose="020B0604020202020204" pitchFamily="34" charset="0"/>
              <a:buChar char="•"/>
            </a:pPr>
            <a:r>
              <a:rPr lang="en-US" dirty="0"/>
              <a:t>Example: L={w∈{0,1} *∣w has an even number of 0s}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In zero-knowledge proofs, we let L be the all possible claim strings that is true.</a:t>
            </a:r>
            <a:endParaRPr lang="el-GR" dirty="0"/>
          </a:p>
          <a:p>
            <a:endParaRPr lang="en-US" dirty="0"/>
          </a:p>
        </p:txBody>
      </p:sp>
      <p:pic>
        <p:nvPicPr>
          <p:cNvPr id="4" name="slide2.m4a">
            <a:hlinkClick r:id="" action="ppaction://media"/>
            <a:extLst>
              <a:ext uri="{FF2B5EF4-FFF2-40B4-BE49-F238E27FC236}">
                <a16:creationId xmlns:a16="http://schemas.microsoft.com/office/drawing/2014/main" id="{61AAAAC4-5347-4118-2362-36F77B4856A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192000" y="3022600"/>
            <a:ext cx="812800" cy="812800"/>
          </a:xfrm>
          <a:prstGeom prst="rect">
            <a:avLst/>
          </a:prstGeom>
        </p:spPr>
      </p:pic>
    </p:spTree>
    <p:custDataLst>
      <p:tags r:id="rId1"/>
    </p:custDataLst>
    <p:extLst>
      <p:ext uri="{BB962C8B-B14F-4D97-AF65-F5344CB8AC3E}">
        <p14:creationId xmlns:p14="http://schemas.microsoft.com/office/powerpoint/2010/main" val="1368944874"/>
      </p:ext>
    </p:extLst>
  </p:cSld>
  <p:clrMapOvr>
    <a:masterClrMapping/>
  </p:clrMapOvr>
  <mc:AlternateContent xmlns:mc="http://schemas.openxmlformats.org/markup-compatibility/2006">
    <mc:Choice xmlns:p14="http://schemas.microsoft.com/office/powerpoint/2010/main" Requires="p14">
      <p:transition spd="slow" p14:dur="2000" advTm="53067"/>
    </mc:Choice>
    <mc:Fallback>
      <p:transition spd="slow" advTm="5306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02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212" objId="4"/>
        <p14:stopEvt time="52363" objId="4"/>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268D-AFCF-0770-179B-10FE2053666D}"/>
              </a:ext>
            </a:extLst>
          </p:cNvPr>
          <p:cNvSpPr>
            <a:spLocks noGrp="1"/>
          </p:cNvSpPr>
          <p:nvPr>
            <p:ph type="title"/>
          </p:nvPr>
        </p:nvSpPr>
        <p:spPr/>
        <p:txBody>
          <a:bodyPr/>
          <a:lstStyle/>
          <a:p>
            <a:r>
              <a:rPr lang="en-US" dirty="0"/>
              <a:t>Definition of proof systems</a:t>
            </a:r>
          </a:p>
        </p:txBody>
      </p:sp>
      <p:sp>
        <p:nvSpPr>
          <p:cNvPr id="4" name="Rounded Rectangle">
            <a:extLst>
              <a:ext uri="{FF2B5EF4-FFF2-40B4-BE49-F238E27FC236}">
                <a16:creationId xmlns:a16="http://schemas.microsoft.com/office/drawing/2014/main" id="{5C857DCE-5E1A-B83D-D673-63AA270A8E80}"/>
              </a:ext>
            </a:extLst>
          </p:cNvPr>
          <p:cNvSpPr/>
          <p:nvPr/>
        </p:nvSpPr>
        <p:spPr>
          <a:xfrm>
            <a:off x="1279632" y="2458368"/>
            <a:ext cx="2973495" cy="2151434"/>
          </a:xfrm>
          <a:prstGeom prst="roundRect">
            <a:avLst>
              <a:gd name="adj" fmla="val 7909"/>
            </a:avLst>
          </a:prstGeom>
          <a:solidFill>
            <a:srgbClr val="FFFFFF"/>
          </a:solidFill>
          <a:ln w="25400">
            <a:solidFill>
              <a:srgbClr val="000000"/>
            </a:solidFill>
            <a:miter lim="400000"/>
          </a:ln>
        </p:spPr>
        <p:txBody>
          <a:bodyPr lIns="50800" tIns="50800" rIns="50800" bIns="50800" anchor="ctr"/>
          <a:lstStyle/>
          <a:p>
            <a:pPr defTabSz="584200">
              <a:defRPr sz="6000" b="1">
                <a:latin typeface="Helvetica"/>
                <a:ea typeface="Helvetica"/>
                <a:cs typeface="Helvetica"/>
                <a:sym typeface="Helvetica"/>
              </a:defRPr>
            </a:pPr>
            <a:endParaRPr/>
          </a:p>
        </p:txBody>
      </p:sp>
      <p:sp>
        <p:nvSpPr>
          <p:cNvPr id="5" name="Rounded Rectangle">
            <a:extLst>
              <a:ext uri="{FF2B5EF4-FFF2-40B4-BE49-F238E27FC236}">
                <a16:creationId xmlns:a16="http://schemas.microsoft.com/office/drawing/2014/main" id="{236B6C9D-3CC7-7733-74E4-7195609DBA1A}"/>
              </a:ext>
            </a:extLst>
          </p:cNvPr>
          <p:cNvSpPr/>
          <p:nvPr/>
        </p:nvSpPr>
        <p:spPr>
          <a:xfrm>
            <a:off x="7729991" y="2458368"/>
            <a:ext cx="2973495" cy="2151428"/>
          </a:xfrm>
          <a:prstGeom prst="roundRect">
            <a:avLst>
              <a:gd name="adj" fmla="val 7480"/>
            </a:avLst>
          </a:prstGeom>
          <a:solidFill>
            <a:srgbClr val="FFFFFF"/>
          </a:solidFill>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6" name="Prover">
            <a:extLst>
              <a:ext uri="{FF2B5EF4-FFF2-40B4-BE49-F238E27FC236}">
                <a16:creationId xmlns:a16="http://schemas.microsoft.com/office/drawing/2014/main" id="{A0D89248-7F2D-55F3-EB51-2D2C62339E2A}"/>
              </a:ext>
            </a:extLst>
          </p:cNvPr>
          <p:cNvSpPr txBox="1"/>
          <p:nvPr/>
        </p:nvSpPr>
        <p:spPr>
          <a:xfrm>
            <a:off x="1877817" y="3154890"/>
            <a:ext cx="1591344"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P</a:t>
            </a:r>
            <a:r>
              <a:rPr dirty="0">
                <a:solidFill>
                  <a:schemeClr val="bg1"/>
                </a:solidFill>
              </a:rPr>
              <a:t>rover</a:t>
            </a:r>
          </a:p>
        </p:txBody>
      </p:sp>
      <p:sp>
        <p:nvSpPr>
          <p:cNvPr id="7" name="Verifier">
            <a:extLst>
              <a:ext uri="{FF2B5EF4-FFF2-40B4-BE49-F238E27FC236}">
                <a16:creationId xmlns:a16="http://schemas.microsoft.com/office/drawing/2014/main" id="{8EC38330-1899-6AD8-A889-7BD1E4D38078}"/>
              </a:ext>
            </a:extLst>
          </p:cNvPr>
          <p:cNvSpPr txBox="1"/>
          <p:nvPr/>
        </p:nvSpPr>
        <p:spPr>
          <a:xfrm>
            <a:off x="8364678" y="3154889"/>
            <a:ext cx="1704120"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V</a:t>
            </a:r>
            <a:r>
              <a:rPr dirty="0">
                <a:solidFill>
                  <a:schemeClr val="bg1"/>
                </a:solidFill>
              </a:rPr>
              <a:t>erifier</a:t>
            </a:r>
          </a:p>
        </p:txBody>
      </p:sp>
      <p:sp>
        <p:nvSpPr>
          <p:cNvPr id="8" name="Line">
            <a:extLst>
              <a:ext uri="{FF2B5EF4-FFF2-40B4-BE49-F238E27FC236}">
                <a16:creationId xmlns:a16="http://schemas.microsoft.com/office/drawing/2014/main" id="{8FFB5512-3EDB-B597-AAFD-628DE7D4668E}"/>
              </a:ext>
            </a:extLst>
          </p:cNvPr>
          <p:cNvSpPr/>
          <p:nvPr/>
        </p:nvSpPr>
        <p:spPr>
          <a:xfrm>
            <a:off x="4253127" y="3045136"/>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9" name="Rectangle: Rounded Corners 40">
            <a:extLst>
              <a:ext uri="{FF2B5EF4-FFF2-40B4-BE49-F238E27FC236}">
                <a16:creationId xmlns:a16="http://schemas.microsoft.com/office/drawing/2014/main" id="{5E09DD7F-5644-0E52-7F9C-FF27FC78EC38}"/>
              </a:ext>
            </a:extLst>
          </p:cNvPr>
          <p:cNvSpPr/>
          <p:nvPr/>
        </p:nvSpPr>
        <p:spPr>
          <a:xfrm>
            <a:off x="4338154" y="1597384"/>
            <a:ext cx="3342215" cy="810412"/>
          </a:xfrm>
          <a:prstGeom prst="roundRect">
            <a:avLst/>
          </a:prstGeom>
          <a:solidFill>
            <a:srgbClr val="FFC000"/>
          </a:solidFill>
          <a:ln w="38100" cap="flat" cmpd="sng" algn="ctr">
            <a:solidFill>
              <a:sysClr val="windowText" lastClr="000000"/>
            </a:solidFill>
            <a:prstDash val="solid"/>
            <a:miter lim="800000"/>
          </a:ln>
          <a:effectLst/>
        </p:spPr>
        <p:txBody>
          <a:bodyPr rtlCol="0" anchor="ctr"/>
          <a:lstStyle/>
          <a:p>
            <a:pPr algn="ctr">
              <a:defRPr sz="1800"/>
            </a:pPr>
            <a:r>
              <a:rPr lang="en-US" b="1" dirty="0">
                <a:solidFill>
                  <a:sysClr val="windowText" lastClr="000000"/>
                </a:solidFill>
                <a:latin typeface="Helvetica"/>
                <a:ea typeface="Helvetica"/>
                <a:cs typeface="Helvetica"/>
                <a:sym typeface="Helvetica"/>
              </a:rPr>
              <a:t>Claim/Theorem T</a:t>
            </a:r>
          </a:p>
        </p:txBody>
      </p:sp>
      <p:cxnSp>
        <p:nvCxnSpPr>
          <p:cNvPr id="10" name="Straight Arrow Connector 9">
            <a:extLst>
              <a:ext uri="{FF2B5EF4-FFF2-40B4-BE49-F238E27FC236}">
                <a16:creationId xmlns:a16="http://schemas.microsoft.com/office/drawing/2014/main" id="{C23049C1-621E-4BEC-A2F7-D5B4EF707A98}"/>
              </a:ext>
            </a:extLst>
          </p:cNvPr>
          <p:cNvCxnSpPr>
            <a:cxnSpLocks/>
            <a:stCxn id="9" idx="1"/>
            <a:endCxn id="4" idx="0"/>
          </p:cNvCxnSpPr>
          <p:nvPr/>
        </p:nvCxnSpPr>
        <p:spPr>
          <a:xfrm flipH="1">
            <a:off x="2766380" y="2002590"/>
            <a:ext cx="1571774"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9EFB9EBD-200D-0D90-9338-A8F4245E9A53}"/>
              </a:ext>
            </a:extLst>
          </p:cNvPr>
          <p:cNvCxnSpPr>
            <a:cxnSpLocks/>
            <a:stCxn id="9" idx="3"/>
            <a:endCxn id="5" idx="0"/>
          </p:cNvCxnSpPr>
          <p:nvPr/>
        </p:nvCxnSpPr>
        <p:spPr>
          <a:xfrm>
            <a:off x="7680369" y="2002590"/>
            <a:ext cx="1536370"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2" name="Prover">
            <a:extLst>
              <a:ext uri="{FF2B5EF4-FFF2-40B4-BE49-F238E27FC236}">
                <a16:creationId xmlns:a16="http://schemas.microsoft.com/office/drawing/2014/main" id="{62F5904F-B9B3-5FAA-6D90-1EE15A618418}"/>
              </a:ext>
            </a:extLst>
          </p:cNvPr>
          <p:cNvSpPr txBox="1"/>
          <p:nvPr/>
        </p:nvSpPr>
        <p:spPr>
          <a:xfrm>
            <a:off x="5740877" y="2577040"/>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1</a:t>
            </a:r>
            <a:endParaRPr sz="3600" dirty="0"/>
          </a:p>
        </p:txBody>
      </p:sp>
      <p:sp>
        <p:nvSpPr>
          <p:cNvPr id="13" name="Line">
            <a:extLst>
              <a:ext uri="{FF2B5EF4-FFF2-40B4-BE49-F238E27FC236}">
                <a16:creationId xmlns:a16="http://schemas.microsoft.com/office/drawing/2014/main" id="{08433F37-F600-23BE-A1D1-FE391196D418}"/>
              </a:ext>
            </a:extLst>
          </p:cNvPr>
          <p:cNvSpPr/>
          <p:nvPr/>
        </p:nvSpPr>
        <p:spPr>
          <a:xfrm>
            <a:off x="4253127" y="3483508"/>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4" name="Prover">
            <a:extLst>
              <a:ext uri="{FF2B5EF4-FFF2-40B4-BE49-F238E27FC236}">
                <a16:creationId xmlns:a16="http://schemas.microsoft.com/office/drawing/2014/main" id="{30FD4579-531F-DABB-6664-8FCE151BFE31}"/>
              </a:ext>
            </a:extLst>
          </p:cNvPr>
          <p:cNvSpPr txBox="1"/>
          <p:nvPr/>
        </p:nvSpPr>
        <p:spPr>
          <a:xfrm>
            <a:off x="5740877" y="3045136"/>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1</a:t>
            </a:r>
            <a:endParaRPr sz="3600" dirty="0"/>
          </a:p>
        </p:txBody>
      </p:sp>
      <p:sp>
        <p:nvSpPr>
          <p:cNvPr id="15" name="Line">
            <a:extLst>
              <a:ext uri="{FF2B5EF4-FFF2-40B4-BE49-F238E27FC236}">
                <a16:creationId xmlns:a16="http://schemas.microsoft.com/office/drawing/2014/main" id="{72F7A789-836F-6538-BEED-5FD40EF306CB}"/>
              </a:ext>
            </a:extLst>
          </p:cNvPr>
          <p:cNvSpPr/>
          <p:nvPr/>
        </p:nvSpPr>
        <p:spPr>
          <a:xfrm>
            <a:off x="4253127" y="3939287"/>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6" name="Prover">
            <a:extLst>
              <a:ext uri="{FF2B5EF4-FFF2-40B4-BE49-F238E27FC236}">
                <a16:creationId xmlns:a16="http://schemas.microsoft.com/office/drawing/2014/main" id="{B0C41F84-C5DF-14F2-4BB2-9B124F3DDA1F}"/>
              </a:ext>
            </a:extLst>
          </p:cNvPr>
          <p:cNvSpPr txBox="1"/>
          <p:nvPr/>
        </p:nvSpPr>
        <p:spPr>
          <a:xfrm>
            <a:off x="5740877" y="3471191"/>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2</a:t>
            </a:r>
            <a:endParaRPr sz="3600" dirty="0"/>
          </a:p>
        </p:txBody>
      </p:sp>
      <p:sp>
        <p:nvSpPr>
          <p:cNvPr id="17" name="Line">
            <a:extLst>
              <a:ext uri="{FF2B5EF4-FFF2-40B4-BE49-F238E27FC236}">
                <a16:creationId xmlns:a16="http://schemas.microsoft.com/office/drawing/2014/main" id="{7E7712B8-D1F1-B6F8-7030-AE7372470B5E}"/>
              </a:ext>
            </a:extLst>
          </p:cNvPr>
          <p:cNvSpPr/>
          <p:nvPr/>
        </p:nvSpPr>
        <p:spPr>
          <a:xfrm>
            <a:off x="4253127" y="4377659"/>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8" name="Prover">
            <a:extLst>
              <a:ext uri="{FF2B5EF4-FFF2-40B4-BE49-F238E27FC236}">
                <a16:creationId xmlns:a16="http://schemas.microsoft.com/office/drawing/2014/main" id="{D08AED9F-425F-5CC5-53B8-448E75FEBF29}"/>
              </a:ext>
            </a:extLst>
          </p:cNvPr>
          <p:cNvSpPr txBox="1"/>
          <p:nvPr/>
        </p:nvSpPr>
        <p:spPr>
          <a:xfrm>
            <a:off x="5740877" y="3939287"/>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2</a:t>
            </a:r>
            <a:endParaRPr sz="3600" dirty="0"/>
          </a:p>
        </p:txBody>
      </p:sp>
      <p:sp>
        <p:nvSpPr>
          <p:cNvPr id="19" name="Prover">
            <a:extLst>
              <a:ext uri="{FF2B5EF4-FFF2-40B4-BE49-F238E27FC236}">
                <a16:creationId xmlns:a16="http://schemas.microsoft.com/office/drawing/2014/main" id="{651A1F29-1A6B-890F-D8AD-40E7A910F97C}"/>
              </a:ext>
            </a:extLst>
          </p:cNvPr>
          <p:cNvSpPr txBox="1"/>
          <p:nvPr/>
        </p:nvSpPr>
        <p:spPr>
          <a:xfrm>
            <a:off x="471087" y="4912955"/>
            <a:ext cx="11183724" cy="1579920"/>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defTabSz="584200">
              <a:defRPr sz="3700">
                <a:latin typeface="Helvetica Light"/>
                <a:ea typeface="Helvetica Light"/>
                <a:cs typeface="Helvetica Light"/>
                <a:sym typeface="Helvetica Light"/>
              </a:defRPr>
            </a:pPr>
            <a:r>
              <a:rPr lang="en-US" altLang="zh-CN" sz="2400" b="1" u="sng" dirty="0">
                <a:latin typeface="Helvetica"/>
                <a:sym typeface="Helvetica"/>
              </a:rPr>
              <a:t>Def:</a:t>
            </a:r>
            <a:r>
              <a:rPr lang="en-US" altLang="zh-CN" sz="2400" dirty="0">
                <a:latin typeface="Helvetica"/>
                <a:sym typeface="Helvetica"/>
              </a:rPr>
              <a:t> (P, V) is a proof system for a language L, if V is probabilistic poly (|T|) time &amp; </a:t>
            </a:r>
          </a:p>
          <a:p>
            <a:pPr marL="571500" indent="-571500" defTabSz="584200">
              <a:buFont typeface="Arial" panose="020B0604020202020204" pitchFamily="34" charset="0"/>
              <a:buChar char="•"/>
              <a:defRPr sz="3700">
                <a:latin typeface="Helvetica Light"/>
                <a:ea typeface="Helvetica Light"/>
                <a:cs typeface="Helvetica Light"/>
                <a:sym typeface="Helvetica Light"/>
              </a:defRPr>
            </a:pPr>
            <a:r>
              <a:rPr lang="en-US" altLang="zh-CN" sz="2400" b="1" dirty="0">
                <a:latin typeface="Helvetica"/>
                <a:sym typeface="Helvetica"/>
              </a:rPr>
              <a:t>Completeness:</a:t>
            </a:r>
            <a:r>
              <a:rPr lang="en-US" altLang="zh-CN" sz="2400" dirty="0">
                <a:latin typeface="Helvetica"/>
                <a:sym typeface="Helvetica"/>
              </a:rPr>
              <a:t> if T ∈ L, V always accepts.</a:t>
            </a:r>
          </a:p>
          <a:p>
            <a:pPr marL="571500" indent="-571500" defTabSz="584200">
              <a:buFont typeface="Arial" panose="020B0604020202020204" pitchFamily="34" charset="0"/>
              <a:buChar char="•"/>
              <a:defRPr sz="3700">
                <a:latin typeface="Helvetica Light"/>
                <a:ea typeface="Helvetica Light"/>
                <a:cs typeface="Helvetica Light"/>
                <a:sym typeface="Helvetica Light"/>
              </a:defRPr>
            </a:pPr>
            <a:r>
              <a:rPr lang="en-US" sz="2400" b="1" dirty="0">
                <a:latin typeface="Helvetica"/>
                <a:sym typeface="Helvetica"/>
              </a:rPr>
              <a:t>Soundness:</a:t>
            </a:r>
            <a:r>
              <a:rPr lang="en-US" sz="2400" dirty="0">
                <a:latin typeface="Helvetica"/>
                <a:sym typeface="Helvetica"/>
              </a:rPr>
              <a:t> If T ∉ L, for all malicious prover algorithm, V will not accept except with negligible probability. </a:t>
            </a:r>
            <a:endParaRPr sz="2400" dirty="0"/>
          </a:p>
        </p:txBody>
      </p:sp>
      <p:pic>
        <p:nvPicPr>
          <p:cNvPr id="20" name="slide3.m4a">
            <a:hlinkClick r:id="" action="ppaction://media"/>
            <a:extLst>
              <a:ext uri="{FF2B5EF4-FFF2-40B4-BE49-F238E27FC236}">
                <a16:creationId xmlns:a16="http://schemas.microsoft.com/office/drawing/2014/main" id="{671A7787-4A71-28C5-AFCF-51DC716C134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192000" y="4844604"/>
            <a:ext cx="812800" cy="812800"/>
          </a:xfrm>
          <a:prstGeom prst="rect">
            <a:avLst/>
          </a:prstGeom>
        </p:spPr>
      </p:pic>
    </p:spTree>
    <p:custDataLst>
      <p:tags r:id="rId1"/>
    </p:custDataLst>
    <p:extLst>
      <p:ext uri="{BB962C8B-B14F-4D97-AF65-F5344CB8AC3E}">
        <p14:creationId xmlns:p14="http://schemas.microsoft.com/office/powerpoint/2010/main" val="3675439738"/>
      </p:ext>
    </p:extLst>
  </p:cSld>
  <p:clrMapOvr>
    <a:masterClrMapping/>
  </p:clrMapOvr>
  <mc:AlternateContent xmlns:mc="http://schemas.openxmlformats.org/markup-compatibility/2006">
    <mc:Choice xmlns:p14="http://schemas.microsoft.com/office/powerpoint/2010/main" Requires="p14">
      <p:transition spd="slow" p14:dur="2000" advTm="66949"/>
    </mc:Choice>
    <mc:Fallback>
      <p:transition spd="slow" advTm="6694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953" fill="hold"/>
                                        <p:tgtEl>
                                          <p:spTgt spid="20"/>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7" fill="hold" display="0">
                  <p:stCondLst>
                    <p:cond delay="indefinite"/>
                  </p:stCondLst>
                  <p:endCondLst>
                    <p:cond evt="onStopAudio" delay="0">
                      <p:tgtEl>
                        <p:sldTgt/>
                      </p:tgtEl>
                    </p:cond>
                  </p:endCondLst>
                </p:cTn>
                <p:tgtEl>
                  <p:spTgt spid="20"/>
                </p:tgtEl>
              </p:cMediaNode>
            </p:audio>
          </p:childTnLst>
        </p:cTn>
      </p:par>
    </p:tnLst>
    <p:bldLst>
      <p:bldP spid="8" grpId="0" animBg="1"/>
      <p:bldP spid="9" grpId="0" animBg="1"/>
      <p:bldP spid="12" grpId="0" animBg="1"/>
      <p:bldP spid="13" grpId="0" animBg="1"/>
      <p:bldP spid="14" grpId="0" animBg="1"/>
      <p:bldP spid="15" grpId="0" animBg="1"/>
      <p:bldP spid="16" grpId="0" animBg="1"/>
      <p:bldP spid="17" grpId="0" animBg="1"/>
      <p:bldP spid="18" grpId="0" animBg="1"/>
      <p:bldP spid="19" grpId="0" animBg="1"/>
    </p:bldLst>
  </p:timing>
  <p:extLst>
    <p:ext uri="{E180D4A7-C9FB-4DFB-919C-405C955672EB}">
      <p14:showEvtLst xmlns:p14="http://schemas.microsoft.com/office/powerpoint/2010/main">
        <p14:playEvt time="958" objId="20"/>
        <p14:stopEvt time="66949" objId="20"/>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268D-AFCF-0770-179B-10FE2053666D}"/>
              </a:ext>
            </a:extLst>
          </p:cNvPr>
          <p:cNvSpPr>
            <a:spLocks noGrp="1"/>
          </p:cNvSpPr>
          <p:nvPr>
            <p:ph type="title"/>
          </p:nvPr>
        </p:nvSpPr>
        <p:spPr/>
        <p:txBody>
          <a:bodyPr/>
          <a:lstStyle/>
          <a:p>
            <a:r>
              <a:rPr lang="en-US" dirty="0"/>
              <a:t>Definition of proof systems</a:t>
            </a:r>
          </a:p>
        </p:txBody>
      </p:sp>
      <p:sp>
        <p:nvSpPr>
          <p:cNvPr id="4" name="Rounded Rectangle">
            <a:extLst>
              <a:ext uri="{FF2B5EF4-FFF2-40B4-BE49-F238E27FC236}">
                <a16:creationId xmlns:a16="http://schemas.microsoft.com/office/drawing/2014/main" id="{5C857DCE-5E1A-B83D-D673-63AA270A8E80}"/>
              </a:ext>
            </a:extLst>
          </p:cNvPr>
          <p:cNvSpPr/>
          <p:nvPr/>
        </p:nvSpPr>
        <p:spPr>
          <a:xfrm>
            <a:off x="1279632" y="2458368"/>
            <a:ext cx="2973495" cy="2151434"/>
          </a:xfrm>
          <a:prstGeom prst="roundRect">
            <a:avLst>
              <a:gd name="adj" fmla="val 7909"/>
            </a:avLst>
          </a:prstGeom>
          <a:solidFill>
            <a:srgbClr val="FFFFFF"/>
          </a:solidFill>
          <a:ln w="25400">
            <a:solidFill>
              <a:srgbClr val="000000"/>
            </a:solidFill>
            <a:miter lim="400000"/>
          </a:ln>
        </p:spPr>
        <p:txBody>
          <a:bodyPr lIns="50800" tIns="50800" rIns="50800" bIns="50800" anchor="ctr"/>
          <a:lstStyle/>
          <a:p>
            <a:pPr defTabSz="584200">
              <a:defRPr sz="6000" b="1">
                <a:latin typeface="Helvetica"/>
                <a:ea typeface="Helvetica"/>
                <a:cs typeface="Helvetica"/>
                <a:sym typeface="Helvetica"/>
              </a:defRPr>
            </a:pPr>
            <a:endParaRPr/>
          </a:p>
        </p:txBody>
      </p:sp>
      <p:sp>
        <p:nvSpPr>
          <p:cNvPr id="5" name="Rounded Rectangle">
            <a:extLst>
              <a:ext uri="{FF2B5EF4-FFF2-40B4-BE49-F238E27FC236}">
                <a16:creationId xmlns:a16="http://schemas.microsoft.com/office/drawing/2014/main" id="{236B6C9D-3CC7-7733-74E4-7195609DBA1A}"/>
              </a:ext>
            </a:extLst>
          </p:cNvPr>
          <p:cNvSpPr/>
          <p:nvPr/>
        </p:nvSpPr>
        <p:spPr>
          <a:xfrm>
            <a:off x="7729991" y="2458368"/>
            <a:ext cx="2973495" cy="2151428"/>
          </a:xfrm>
          <a:prstGeom prst="roundRect">
            <a:avLst>
              <a:gd name="adj" fmla="val 7480"/>
            </a:avLst>
          </a:prstGeom>
          <a:solidFill>
            <a:srgbClr val="FFFFFF"/>
          </a:solidFill>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6" name="Prover">
            <a:extLst>
              <a:ext uri="{FF2B5EF4-FFF2-40B4-BE49-F238E27FC236}">
                <a16:creationId xmlns:a16="http://schemas.microsoft.com/office/drawing/2014/main" id="{A0D89248-7F2D-55F3-EB51-2D2C62339E2A}"/>
              </a:ext>
            </a:extLst>
          </p:cNvPr>
          <p:cNvSpPr txBox="1"/>
          <p:nvPr/>
        </p:nvSpPr>
        <p:spPr>
          <a:xfrm>
            <a:off x="1877817" y="3154890"/>
            <a:ext cx="1591344"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P</a:t>
            </a:r>
            <a:r>
              <a:rPr dirty="0">
                <a:solidFill>
                  <a:schemeClr val="bg1"/>
                </a:solidFill>
              </a:rPr>
              <a:t>rover</a:t>
            </a:r>
          </a:p>
        </p:txBody>
      </p:sp>
      <p:sp>
        <p:nvSpPr>
          <p:cNvPr id="7" name="Verifier">
            <a:extLst>
              <a:ext uri="{FF2B5EF4-FFF2-40B4-BE49-F238E27FC236}">
                <a16:creationId xmlns:a16="http://schemas.microsoft.com/office/drawing/2014/main" id="{8EC38330-1899-6AD8-A889-7BD1E4D38078}"/>
              </a:ext>
            </a:extLst>
          </p:cNvPr>
          <p:cNvSpPr txBox="1"/>
          <p:nvPr/>
        </p:nvSpPr>
        <p:spPr>
          <a:xfrm>
            <a:off x="8364678" y="3154889"/>
            <a:ext cx="1704120"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V</a:t>
            </a:r>
            <a:r>
              <a:rPr dirty="0">
                <a:solidFill>
                  <a:schemeClr val="bg1"/>
                </a:solidFill>
              </a:rPr>
              <a:t>erifier</a:t>
            </a:r>
          </a:p>
        </p:txBody>
      </p:sp>
      <p:sp>
        <p:nvSpPr>
          <p:cNvPr id="8" name="Line">
            <a:extLst>
              <a:ext uri="{FF2B5EF4-FFF2-40B4-BE49-F238E27FC236}">
                <a16:creationId xmlns:a16="http://schemas.microsoft.com/office/drawing/2014/main" id="{8FFB5512-3EDB-B597-AAFD-628DE7D4668E}"/>
              </a:ext>
            </a:extLst>
          </p:cNvPr>
          <p:cNvSpPr/>
          <p:nvPr/>
        </p:nvSpPr>
        <p:spPr>
          <a:xfrm>
            <a:off x="4253127" y="3045136"/>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9" name="Rectangle: Rounded Corners 40">
            <a:extLst>
              <a:ext uri="{FF2B5EF4-FFF2-40B4-BE49-F238E27FC236}">
                <a16:creationId xmlns:a16="http://schemas.microsoft.com/office/drawing/2014/main" id="{5E09DD7F-5644-0E52-7F9C-FF27FC78EC38}"/>
              </a:ext>
            </a:extLst>
          </p:cNvPr>
          <p:cNvSpPr/>
          <p:nvPr/>
        </p:nvSpPr>
        <p:spPr>
          <a:xfrm>
            <a:off x="4338154" y="1597384"/>
            <a:ext cx="3342215" cy="810412"/>
          </a:xfrm>
          <a:prstGeom prst="roundRect">
            <a:avLst/>
          </a:prstGeom>
          <a:solidFill>
            <a:srgbClr val="FFC000"/>
          </a:solidFill>
          <a:ln w="38100" cap="flat" cmpd="sng" algn="ctr">
            <a:solidFill>
              <a:sysClr val="windowText" lastClr="000000"/>
            </a:solidFill>
            <a:prstDash val="solid"/>
            <a:miter lim="800000"/>
          </a:ln>
          <a:effectLst/>
        </p:spPr>
        <p:txBody>
          <a:bodyPr rtlCol="0" anchor="ctr"/>
          <a:lstStyle/>
          <a:p>
            <a:pPr algn="ctr">
              <a:defRPr sz="1800"/>
            </a:pPr>
            <a:r>
              <a:rPr lang="en-US" b="1" dirty="0">
                <a:solidFill>
                  <a:sysClr val="windowText" lastClr="000000"/>
                </a:solidFill>
                <a:latin typeface="Helvetica"/>
                <a:ea typeface="Helvetica"/>
                <a:cs typeface="Helvetica"/>
                <a:sym typeface="Helvetica"/>
              </a:rPr>
              <a:t>Claim/Theorem T</a:t>
            </a:r>
          </a:p>
        </p:txBody>
      </p:sp>
      <p:cxnSp>
        <p:nvCxnSpPr>
          <p:cNvPr id="10" name="Straight Arrow Connector 9">
            <a:extLst>
              <a:ext uri="{FF2B5EF4-FFF2-40B4-BE49-F238E27FC236}">
                <a16:creationId xmlns:a16="http://schemas.microsoft.com/office/drawing/2014/main" id="{C23049C1-621E-4BEC-A2F7-D5B4EF707A98}"/>
              </a:ext>
            </a:extLst>
          </p:cNvPr>
          <p:cNvCxnSpPr>
            <a:cxnSpLocks/>
            <a:stCxn id="9" idx="1"/>
            <a:endCxn id="4" idx="0"/>
          </p:cNvCxnSpPr>
          <p:nvPr/>
        </p:nvCxnSpPr>
        <p:spPr>
          <a:xfrm flipH="1">
            <a:off x="2766380" y="2002590"/>
            <a:ext cx="1571774"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9EFB9EBD-200D-0D90-9338-A8F4245E9A53}"/>
              </a:ext>
            </a:extLst>
          </p:cNvPr>
          <p:cNvCxnSpPr>
            <a:cxnSpLocks/>
            <a:stCxn id="9" idx="3"/>
            <a:endCxn id="5" idx="0"/>
          </p:cNvCxnSpPr>
          <p:nvPr/>
        </p:nvCxnSpPr>
        <p:spPr>
          <a:xfrm>
            <a:off x="7680369" y="2002590"/>
            <a:ext cx="1536370"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2" name="Prover">
            <a:extLst>
              <a:ext uri="{FF2B5EF4-FFF2-40B4-BE49-F238E27FC236}">
                <a16:creationId xmlns:a16="http://schemas.microsoft.com/office/drawing/2014/main" id="{62F5904F-B9B3-5FAA-6D90-1EE15A618418}"/>
              </a:ext>
            </a:extLst>
          </p:cNvPr>
          <p:cNvSpPr txBox="1"/>
          <p:nvPr/>
        </p:nvSpPr>
        <p:spPr>
          <a:xfrm>
            <a:off x="5740877" y="2577040"/>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1</a:t>
            </a:r>
            <a:endParaRPr sz="3600" dirty="0"/>
          </a:p>
        </p:txBody>
      </p:sp>
      <p:sp>
        <p:nvSpPr>
          <p:cNvPr id="13" name="Line">
            <a:extLst>
              <a:ext uri="{FF2B5EF4-FFF2-40B4-BE49-F238E27FC236}">
                <a16:creationId xmlns:a16="http://schemas.microsoft.com/office/drawing/2014/main" id="{08433F37-F600-23BE-A1D1-FE391196D418}"/>
              </a:ext>
            </a:extLst>
          </p:cNvPr>
          <p:cNvSpPr/>
          <p:nvPr/>
        </p:nvSpPr>
        <p:spPr>
          <a:xfrm>
            <a:off x="4253127" y="3483508"/>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4" name="Prover">
            <a:extLst>
              <a:ext uri="{FF2B5EF4-FFF2-40B4-BE49-F238E27FC236}">
                <a16:creationId xmlns:a16="http://schemas.microsoft.com/office/drawing/2014/main" id="{30FD4579-531F-DABB-6664-8FCE151BFE31}"/>
              </a:ext>
            </a:extLst>
          </p:cNvPr>
          <p:cNvSpPr txBox="1"/>
          <p:nvPr/>
        </p:nvSpPr>
        <p:spPr>
          <a:xfrm>
            <a:off x="5740877" y="3045136"/>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1</a:t>
            </a:r>
            <a:endParaRPr sz="3600" dirty="0"/>
          </a:p>
        </p:txBody>
      </p:sp>
      <p:sp>
        <p:nvSpPr>
          <p:cNvPr id="15" name="Line">
            <a:extLst>
              <a:ext uri="{FF2B5EF4-FFF2-40B4-BE49-F238E27FC236}">
                <a16:creationId xmlns:a16="http://schemas.microsoft.com/office/drawing/2014/main" id="{72F7A789-836F-6538-BEED-5FD40EF306CB}"/>
              </a:ext>
            </a:extLst>
          </p:cNvPr>
          <p:cNvSpPr/>
          <p:nvPr/>
        </p:nvSpPr>
        <p:spPr>
          <a:xfrm>
            <a:off x="4253127" y="3939287"/>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6" name="Prover">
            <a:extLst>
              <a:ext uri="{FF2B5EF4-FFF2-40B4-BE49-F238E27FC236}">
                <a16:creationId xmlns:a16="http://schemas.microsoft.com/office/drawing/2014/main" id="{B0C41F84-C5DF-14F2-4BB2-9B124F3DDA1F}"/>
              </a:ext>
            </a:extLst>
          </p:cNvPr>
          <p:cNvSpPr txBox="1"/>
          <p:nvPr/>
        </p:nvSpPr>
        <p:spPr>
          <a:xfrm>
            <a:off x="5740877" y="3471191"/>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2</a:t>
            </a:r>
            <a:endParaRPr sz="3600" dirty="0"/>
          </a:p>
        </p:txBody>
      </p:sp>
      <p:sp>
        <p:nvSpPr>
          <p:cNvPr id="17" name="Line">
            <a:extLst>
              <a:ext uri="{FF2B5EF4-FFF2-40B4-BE49-F238E27FC236}">
                <a16:creationId xmlns:a16="http://schemas.microsoft.com/office/drawing/2014/main" id="{7E7712B8-D1F1-B6F8-7030-AE7372470B5E}"/>
              </a:ext>
            </a:extLst>
          </p:cNvPr>
          <p:cNvSpPr/>
          <p:nvPr/>
        </p:nvSpPr>
        <p:spPr>
          <a:xfrm>
            <a:off x="4253127" y="4377659"/>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8" name="Prover">
            <a:extLst>
              <a:ext uri="{FF2B5EF4-FFF2-40B4-BE49-F238E27FC236}">
                <a16:creationId xmlns:a16="http://schemas.microsoft.com/office/drawing/2014/main" id="{D08AED9F-425F-5CC5-53B8-448E75FEBF29}"/>
              </a:ext>
            </a:extLst>
          </p:cNvPr>
          <p:cNvSpPr txBox="1"/>
          <p:nvPr/>
        </p:nvSpPr>
        <p:spPr>
          <a:xfrm>
            <a:off x="5740877" y="3939287"/>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2</a:t>
            </a:r>
            <a:endParaRPr sz="3600" dirty="0"/>
          </a:p>
        </p:txBody>
      </p:sp>
      <mc:AlternateContent xmlns:mc="http://schemas.openxmlformats.org/markup-compatibility/2006">
        <mc:Choice xmlns:a14="http://schemas.microsoft.com/office/drawing/2010/main" Requires="a14">
          <p:sp>
            <p:nvSpPr>
              <p:cNvPr id="19" name="Prover">
                <a:extLst>
                  <a:ext uri="{FF2B5EF4-FFF2-40B4-BE49-F238E27FC236}">
                    <a16:creationId xmlns:a16="http://schemas.microsoft.com/office/drawing/2014/main" id="{651A1F29-1A6B-890F-D8AD-40E7A910F97C}"/>
                  </a:ext>
                </a:extLst>
              </p:cNvPr>
              <p:cNvSpPr txBox="1"/>
              <p:nvPr/>
            </p:nvSpPr>
            <p:spPr>
              <a:xfrm>
                <a:off x="471087" y="4812030"/>
                <a:ext cx="11183724" cy="1781770"/>
              </a:xfrm>
              <a:prstGeom prst="rect">
                <a:avLst/>
              </a:prstGeom>
              <a:ln w="3175">
                <a:miter lim="400000"/>
              </a:ln>
              <a:extLst>
                <a:ext uri="{C572A759-6A51-4108-AA02-DFA0A04FC94B}">
                  <ma14:wrappingTextBoxFlag xmlns="" xmlns:m="http://schemas.openxmlformats.org/officeDocument/2006/math" xmlns:ma14="http://schemas.microsoft.com/office/mac/drawingml/2011/main" val="1"/>
                </a:ext>
              </a:extLst>
            </p:spPr>
            <p:txBody>
              <a:bodyPr wrap="square" lIns="50800" tIns="50800" rIns="50800" bIns="50800" anchor="ctr">
                <a:spAutoFit/>
              </a:bodyPr>
              <a:lstStyle/>
              <a:p>
                <a:pPr defTabSz="584200">
                  <a:defRPr sz="3700">
                    <a:latin typeface="Helvetica Light"/>
                    <a:ea typeface="Helvetica Light"/>
                    <a:cs typeface="Helvetica Light"/>
                    <a:sym typeface="Helvetica Light"/>
                  </a:defRPr>
                </a:pPr>
                <a:r>
                  <a:rPr lang="en-US" altLang="zh-CN" sz="2400" b="1" u="sng" dirty="0">
                    <a:latin typeface="Helvetica"/>
                    <a:sym typeface="Helvetica"/>
                  </a:rPr>
                  <a:t>Def:</a:t>
                </a:r>
                <a:r>
                  <a:rPr lang="en-US" altLang="zh-CN" sz="2400" dirty="0">
                    <a:latin typeface="Helvetica"/>
                    <a:sym typeface="Helvetica"/>
                  </a:rPr>
                  <a:t> (P, V) is a proof system for a language L, if V is probabilistic poly (|T|) time &amp; </a:t>
                </a:r>
              </a:p>
              <a:p>
                <a:pPr marL="571500" indent="-571500" defTabSz="584200">
                  <a:buFont typeface="Arial" panose="020B0604020202020204" pitchFamily="34" charset="0"/>
                  <a:buChar char="•"/>
                  <a:defRPr sz="3700">
                    <a:latin typeface="Helvetica Light"/>
                    <a:ea typeface="Helvetica Light"/>
                    <a:cs typeface="Helvetica Light"/>
                    <a:sym typeface="Helvetica Light"/>
                  </a:defRPr>
                </a:pPr>
                <a:r>
                  <a:rPr lang="en-US" altLang="zh-CN" sz="2400" b="1" dirty="0">
                    <a:latin typeface="Helvetica"/>
                    <a:sym typeface="Helvetica"/>
                  </a:rPr>
                  <a:t>Completeness:</a:t>
                </a:r>
                <a:r>
                  <a:rPr lang="en-US" altLang="zh-CN" sz="2400" dirty="0">
                    <a:latin typeface="Helvetica"/>
                    <a:sym typeface="Helvetica"/>
                  </a:rPr>
                  <a:t> if T ∈ L, </a:t>
                </a:r>
                <a14:m>
                  <m:oMath xmlns:m="http://schemas.openxmlformats.org/officeDocument/2006/math">
                    <m:r>
                      <m:rPr>
                        <m:sty m:val="p"/>
                      </m:rPr>
                      <a:rPr lang="en-US" altLang="zh-CN" sz="2400" i="1" dirty="0">
                        <a:latin typeface="Cambria Math" panose="02040503050406030204" pitchFamily="18" charset="0"/>
                        <a:sym typeface="Helvetica"/>
                      </a:rPr>
                      <m:t>Pr</m:t>
                    </m:r>
                    <m:d>
                      <m:dPr>
                        <m:begChr m:val="["/>
                        <m:endChr m:val="]"/>
                        <m:ctrlPr>
                          <a:rPr lang="ar-AE" altLang="zh-CN" sz="2400" i="1" dirty="0">
                            <a:latin typeface="Cambria Math" panose="02040503050406030204" pitchFamily="18" charset="0"/>
                            <a:sym typeface="Helvetica"/>
                          </a:rPr>
                        </m:ctrlPr>
                      </m:dPr>
                      <m:e>
                        <m:d>
                          <m:dPr>
                            <m:ctrlPr>
                              <a:rPr lang="ar-AE" altLang="zh-CN" sz="2400" i="1" dirty="0">
                                <a:latin typeface="Cambria Math" panose="02040503050406030204" pitchFamily="18" charset="0"/>
                                <a:sym typeface="Helvetica"/>
                              </a:rPr>
                            </m:ctrlPr>
                          </m:dPr>
                          <m:e>
                            <m:r>
                              <a:rPr lang="ar-AE" altLang="zh-CN" sz="2400" i="1" dirty="0">
                                <a:latin typeface="Cambria Math" panose="02040503050406030204" pitchFamily="18" charset="0"/>
                                <a:sym typeface="Helvetica"/>
                              </a:rPr>
                              <m:t>𝑃</m:t>
                            </m:r>
                            <m:r>
                              <a:rPr lang="ar-AE" altLang="zh-CN" sz="2400" i="1" dirty="0">
                                <a:latin typeface="Cambria Math" panose="02040503050406030204" pitchFamily="18" charset="0"/>
                                <a:sym typeface="Helvetica"/>
                              </a:rPr>
                              <m:t>,</m:t>
                            </m:r>
                            <m:r>
                              <a:rPr lang="ar-AE" altLang="zh-CN" sz="2400" i="1" dirty="0">
                                <a:latin typeface="Cambria Math" panose="02040503050406030204" pitchFamily="18" charset="0"/>
                                <a:sym typeface="Helvetica"/>
                              </a:rPr>
                              <m:t>𝑉</m:t>
                            </m:r>
                          </m:e>
                        </m:d>
                        <m:d>
                          <m:dPr>
                            <m:ctrlPr>
                              <a:rPr lang="ar-AE" altLang="zh-CN" sz="2400" i="1" dirty="0">
                                <a:latin typeface="Cambria Math" panose="02040503050406030204" pitchFamily="18" charset="0"/>
                                <a:sym typeface="Helvetica"/>
                              </a:rPr>
                            </m:ctrlPr>
                          </m:dPr>
                          <m:e>
                            <m:r>
                              <a:rPr lang="ar-AE" altLang="zh-CN" sz="2400" i="1" dirty="0">
                                <a:latin typeface="Cambria Math" panose="02040503050406030204" pitchFamily="18" charset="0"/>
                                <a:sym typeface="Helvetica"/>
                              </a:rPr>
                              <m:t>𝑇</m:t>
                            </m:r>
                          </m:e>
                        </m:d>
                        <m:r>
                          <a:rPr lang="ar-AE" altLang="zh-CN" sz="2400" i="1" dirty="0">
                            <a:latin typeface="Cambria Math" panose="02040503050406030204" pitchFamily="18" charset="0"/>
                            <a:sym typeface="Helvetica"/>
                          </a:rPr>
                          <m:t>=</m:t>
                        </m:r>
                        <m:r>
                          <a:rPr lang="ar-AE" altLang="zh-CN" sz="2400" i="1" dirty="0">
                            <a:latin typeface="Cambria Math" panose="02040503050406030204" pitchFamily="18" charset="0"/>
                            <a:sym typeface="Helvetica"/>
                          </a:rPr>
                          <m:t>𝑎𝑐𝑐𝑒𝑝𝑡</m:t>
                        </m:r>
                      </m:e>
                    </m:d>
                    <m:r>
                      <a:rPr lang="ar-AE" altLang="zh-CN" sz="2400" i="1" dirty="0">
                        <a:latin typeface="Cambria Math" panose="02040503050406030204" pitchFamily="18" charset="0"/>
                        <a:sym typeface="Helvetica"/>
                      </a:rPr>
                      <m:t>=1⁡.</m:t>
                    </m:r>
                  </m:oMath>
                </a14:m>
                <a:endParaRPr lang="ar-AE" altLang="zh-CN" sz="2400" dirty="0">
                  <a:latin typeface="Helvetica"/>
                  <a:sym typeface="Helvetica"/>
                </a:endParaRPr>
              </a:p>
              <a:p>
                <a:pPr marL="571500" indent="-571500" defTabSz="584200">
                  <a:buFont typeface="Arial" panose="020B0604020202020204" pitchFamily="34" charset="0"/>
                  <a:buChar char="•"/>
                  <a:defRPr sz="3700">
                    <a:latin typeface="Helvetica Light"/>
                    <a:ea typeface="Helvetica Light"/>
                    <a:cs typeface="Helvetica Light"/>
                    <a:sym typeface="Helvetica Light"/>
                  </a:defRPr>
                </a:pPr>
                <a:r>
                  <a:rPr lang="en-US" sz="2400" b="1" dirty="0">
                    <a:latin typeface="Helvetica"/>
                    <a:sym typeface="Helvetica"/>
                  </a:rPr>
                  <a:t>Soundness:</a:t>
                </a:r>
                <a:r>
                  <a:rPr lang="en-US" sz="2400" dirty="0">
                    <a:latin typeface="Helvetica"/>
                    <a:sym typeface="Helvetica"/>
                  </a:rPr>
                  <a:t> If T ∉ ℒ, for every </a:t>
                </a:r>
                <a14:m>
                  <m:oMath xmlns:m="http://schemas.openxmlformats.org/officeDocument/2006/math">
                    <m:sSup>
                      <m:sSupPr>
                        <m:ctrlPr>
                          <a:rPr lang="ar-AE" sz="2400" i="1" dirty="0">
                            <a:latin typeface="Cambria Math" panose="02040503050406030204" pitchFamily="18" charset="0"/>
                            <a:sym typeface="Helvetica"/>
                          </a:rPr>
                        </m:ctrlPr>
                      </m:sSupPr>
                      <m:e>
                        <m:r>
                          <a:rPr lang="ar-AE" sz="2400" i="1" dirty="0">
                            <a:latin typeface="Cambria Math" panose="02040503050406030204" pitchFamily="18" charset="0"/>
                            <a:sym typeface="Helvetica"/>
                          </a:rPr>
                          <m:t>𝑃</m:t>
                        </m:r>
                      </m:e>
                      <m:sup>
                        <m:r>
                          <a:rPr lang="ar-AE" sz="2400" i="1" dirty="0">
                            <a:latin typeface="Cambria Math" panose="02040503050406030204" pitchFamily="18" charset="0"/>
                            <a:sym typeface="Helvetica"/>
                          </a:rPr>
                          <m:t>∗</m:t>
                        </m:r>
                      </m:sup>
                    </m:sSup>
                  </m:oMath>
                </a14:m>
                <a:r>
                  <a:rPr lang="ar-AE" sz="2400" dirty="0">
                    <a:latin typeface="Helvetica"/>
                    <a:sym typeface="Helvetica"/>
                  </a:rPr>
                  <a:t>, </a:t>
                </a:r>
                <a14:m>
                  <m:oMath xmlns:m="http://schemas.openxmlformats.org/officeDocument/2006/math">
                    <m:func>
                      <m:funcPr>
                        <m:ctrlPr>
                          <a:rPr lang="ar-AE" sz="2400" i="1">
                            <a:latin typeface="Cambria Math" panose="02040503050406030204" pitchFamily="18" charset="0"/>
                            <a:sym typeface="Helvetica"/>
                          </a:rPr>
                        </m:ctrlPr>
                      </m:funcPr>
                      <m:fName>
                        <m:r>
                          <m:rPr>
                            <m:sty m:val="p"/>
                          </m:rPr>
                          <a:rPr lang="en-US" sz="2400">
                            <a:latin typeface="Cambria Math" panose="02040503050406030204" pitchFamily="18" charset="0"/>
                            <a:sym typeface="Helvetica"/>
                          </a:rPr>
                          <m:t>Pr</m:t>
                        </m:r>
                      </m:fName>
                      <m:e>
                        <m:d>
                          <m:dPr>
                            <m:begChr m:val="["/>
                            <m:endChr m:val="]"/>
                            <m:ctrlPr>
                              <a:rPr lang="ar-AE" sz="2400" i="1">
                                <a:latin typeface="Cambria Math" panose="02040503050406030204" pitchFamily="18" charset="0"/>
                                <a:sym typeface="Helvetica"/>
                              </a:rPr>
                            </m:ctrlPr>
                          </m:dPr>
                          <m:e>
                            <m:d>
                              <m:dPr>
                                <m:ctrlPr>
                                  <a:rPr lang="ar-AE" sz="2400" i="1">
                                    <a:latin typeface="Cambria Math" panose="02040503050406030204" pitchFamily="18" charset="0"/>
                                    <a:sym typeface="Helvetica"/>
                                  </a:rPr>
                                </m:ctrlPr>
                              </m:dPr>
                              <m:e>
                                <m:sSup>
                                  <m:sSupPr>
                                    <m:ctrlPr>
                                      <a:rPr lang="ar-AE" sz="2400" i="1">
                                        <a:latin typeface="Cambria Math" panose="02040503050406030204" pitchFamily="18" charset="0"/>
                                        <a:sym typeface="Helvetica"/>
                                      </a:rPr>
                                    </m:ctrlPr>
                                  </m:sSupPr>
                                  <m:e>
                                    <m:r>
                                      <a:rPr lang="ar-AE" sz="2400" i="1">
                                        <a:latin typeface="Cambria Math" panose="02040503050406030204" pitchFamily="18" charset="0"/>
                                        <a:sym typeface="Helvetica"/>
                                      </a:rPr>
                                      <m:t>𝑃</m:t>
                                    </m:r>
                                  </m:e>
                                  <m:sup>
                                    <m:r>
                                      <a:rPr lang="ar-AE" sz="2400" i="1">
                                        <a:latin typeface="Cambria Math" panose="02040503050406030204" pitchFamily="18" charset="0"/>
                                        <a:sym typeface="Helvetica"/>
                                      </a:rPr>
                                      <m:t>∗</m:t>
                                    </m:r>
                                  </m:sup>
                                </m:sSup>
                                <m:r>
                                  <a:rPr lang="ar-AE" sz="2400" i="1">
                                    <a:latin typeface="Cambria Math" panose="02040503050406030204" pitchFamily="18" charset="0"/>
                                    <a:sym typeface="Helvetica"/>
                                  </a:rPr>
                                  <m:t>,</m:t>
                                </m:r>
                                <m:r>
                                  <a:rPr lang="ar-AE" sz="2400" i="1">
                                    <a:latin typeface="Cambria Math" panose="02040503050406030204" pitchFamily="18" charset="0"/>
                                    <a:sym typeface="Helvetica"/>
                                  </a:rPr>
                                  <m:t>𝑉</m:t>
                                </m:r>
                              </m:e>
                            </m:d>
                            <m:d>
                              <m:dPr>
                                <m:ctrlPr>
                                  <a:rPr lang="ar-AE" sz="2400" i="1">
                                    <a:latin typeface="Cambria Math" panose="02040503050406030204" pitchFamily="18" charset="0"/>
                                    <a:sym typeface="Helvetica"/>
                                  </a:rPr>
                                </m:ctrlPr>
                              </m:dPr>
                              <m:e>
                                <m:r>
                                  <a:rPr lang="ar-AE" sz="2400" i="1">
                                    <a:latin typeface="Cambria Math" panose="02040503050406030204" pitchFamily="18" charset="0"/>
                                    <a:sym typeface="Helvetica"/>
                                  </a:rPr>
                                  <m:t>𝑇</m:t>
                                </m:r>
                              </m:e>
                            </m:d>
                            <m:r>
                              <a:rPr lang="ar-AE" sz="2400" i="1">
                                <a:latin typeface="Cambria Math" panose="02040503050406030204" pitchFamily="18" charset="0"/>
                                <a:sym typeface="Helvetica"/>
                              </a:rPr>
                              <m:t>=</m:t>
                            </m:r>
                            <m:r>
                              <a:rPr lang="ar-AE" sz="2400" i="1">
                                <a:latin typeface="Cambria Math" panose="02040503050406030204" pitchFamily="18" charset="0"/>
                                <a:sym typeface="Helvetica"/>
                              </a:rPr>
                              <m:t>𝑎𝑐𝑐𝑒𝑝𝑡</m:t>
                            </m:r>
                          </m:e>
                        </m:d>
                      </m:e>
                    </m:func>
                    <m:r>
                      <a:rPr lang="ar-AE" sz="2400" i="1">
                        <a:latin typeface="Cambria Math" panose="02040503050406030204" pitchFamily="18" charset="0"/>
                        <a:sym typeface="Helvetica"/>
                      </a:rPr>
                      <m:t>=</m:t>
                    </m:r>
                    <m:r>
                      <a:rPr lang="ar-AE" sz="2400" i="1">
                        <a:latin typeface="Cambria Math" panose="02040503050406030204" pitchFamily="18" charset="0"/>
                        <a:sym typeface="Helvetica"/>
                      </a:rPr>
                      <m:t>𝑛𝑒𝑔𝑙</m:t>
                    </m:r>
                    <m:d>
                      <m:dPr>
                        <m:ctrlPr>
                          <a:rPr lang="ar-AE" sz="2400" i="1">
                            <a:latin typeface="Cambria Math" panose="02040503050406030204" pitchFamily="18" charset="0"/>
                            <a:sym typeface="Helvetica"/>
                          </a:rPr>
                        </m:ctrlPr>
                      </m:dPr>
                      <m:e>
                        <m:d>
                          <m:dPr>
                            <m:begChr m:val="|"/>
                            <m:endChr m:val="|"/>
                            <m:ctrlPr>
                              <a:rPr lang="ar-AE" sz="2400" i="1">
                                <a:latin typeface="Cambria Math" panose="02040503050406030204" pitchFamily="18" charset="0"/>
                                <a:sym typeface="Helvetica"/>
                              </a:rPr>
                            </m:ctrlPr>
                          </m:dPr>
                          <m:e>
                            <m:r>
                              <a:rPr lang="ar-AE" sz="2400" i="1">
                                <a:latin typeface="Cambria Math" panose="02040503050406030204" pitchFamily="18" charset="0"/>
                                <a:sym typeface="Helvetica"/>
                              </a:rPr>
                              <m:t>𝑇</m:t>
                            </m:r>
                          </m:e>
                        </m:d>
                      </m:e>
                    </m:d>
                    <m:r>
                      <a:rPr lang="ar-AE" sz="2400" i="1">
                        <a:latin typeface="Cambria Math" panose="02040503050406030204" pitchFamily="18" charset="0"/>
                        <a:sym typeface="Helvetica"/>
                      </a:rPr>
                      <m:t>,</m:t>
                    </m:r>
                  </m:oMath>
                </a14:m>
                <a:r>
                  <a:rPr lang="ar-AE" sz="2400" dirty="0"/>
                  <a:t> </a:t>
                </a:r>
                <a:r>
                  <a:rPr lang="en-US" sz="2400" dirty="0">
                    <a:solidFill>
                      <a:schemeClr val="accent6"/>
                    </a:solidFill>
                  </a:rPr>
                  <a:t>where </a:t>
                </a:r>
                <a14:m>
                  <m:oMath xmlns:m="http://schemas.openxmlformats.org/officeDocument/2006/math">
                    <m:r>
                      <a:rPr lang="en-US" sz="2400" i="1">
                        <a:solidFill>
                          <a:schemeClr val="accent6"/>
                        </a:solidFill>
                        <a:latin typeface="Cambria Math" panose="02040503050406030204" pitchFamily="18" charset="0"/>
                      </a:rPr>
                      <m:t>𝑛𝑒𝑔𝑙</m:t>
                    </m:r>
                    <m:d>
                      <m:dPr>
                        <m:ctrlPr>
                          <a:rPr lang="ar-AE" sz="2400" i="1">
                            <a:solidFill>
                              <a:schemeClr val="accent6"/>
                            </a:solidFill>
                            <a:latin typeface="Cambria Math" panose="02040503050406030204" pitchFamily="18" charset="0"/>
                          </a:rPr>
                        </m:ctrlPr>
                      </m:dPr>
                      <m:e>
                        <m:r>
                          <a:rPr lang="ar-AE" sz="2400" i="1">
                            <a:solidFill>
                              <a:schemeClr val="accent6"/>
                            </a:solidFill>
                            <a:latin typeface="Cambria Math" panose="02040503050406030204" pitchFamily="18" charset="0"/>
                          </a:rPr>
                          <m:t>𝛾</m:t>
                        </m:r>
                      </m:e>
                    </m:d>
                    <m:r>
                      <a:rPr lang="ar-AE" sz="2400" i="1">
                        <a:solidFill>
                          <a:schemeClr val="accent6"/>
                        </a:solidFill>
                        <a:latin typeface="Cambria Math" panose="02040503050406030204" pitchFamily="18" charset="0"/>
                      </a:rPr>
                      <m:t>&lt;</m:t>
                    </m:r>
                    <m:f>
                      <m:fPr>
                        <m:ctrlPr>
                          <a:rPr lang="ar-AE" sz="2400" i="1">
                            <a:solidFill>
                              <a:schemeClr val="accent6"/>
                            </a:solidFill>
                            <a:latin typeface="Cambria Math" panose="02040503050406030204" pitchFamily="18" charset="0"/>
                          </a:rPr>
                        </m:ctrlPr>
                      </m:fPr>
                      <m:num>
                        <m:r>
                          <a:rPr lang="ar-AE" sz="2400" i="1">
                            <a:solidFill>
                              <a:schemeClr val="accent6"/>
                            </a:solidFill>
                            <a:latin typeface="Cambria Math" panose="02040503050406030204" pitchFamily="18" charset="0"/>
                          </a:rPr>
                          <m:t>1</m:t>
                        </m:r>
                      </m:num>
                      <m:den>
                        <m:r>
                          <a:rPr lang="ar-AE" sz="2400" i="1">
                            <a:solidFill>
                              <a:schemeClr val="accent6"/>
                            </a:solidFill>
                            <a:latin typeface="Cambria Math" panose="02040503050406030204" pitchFamily="18" charset="0"/>
                          </a:rPr>
                          <m:t>𝑝𝑜𝑙𝑦</m:t>
                        </m:r>
                        <m:r>
                          <a:rPr lang="ar-AE" sz="2400" i="1">
                            <a:solidFill>
                              <a:schemeClr val="accent6"/>
                            </a:solidFill>
                            <a:latin typeface="Cambria Math" panose="02040503050406030204" pitchFamily="18" charset="0"/>
                          </a:rPr>
                          <m:t>(</m:t>
                        </m:r>
                        <m:r>
                          <a:rPr lang="ar-AE" sz="2400" i="1">
                            <a:solidFill>
                              <a:schemeClr val="accent6"/>
                            </a:solidFill>
                            <a:latin typeface="Cambria Math" panose="02040503050406030204" pitchFamily="18" charset="0"/>
                          </a:rPr>
                          <m:t>𝛾</m:t>
                        </m:r>
                        <m:r>
                          <a:rPr lang="ar-AE" sz="2400" i="1">
                            <a:solidFill>
                              <a:schemeClr val="accent6"/>
                            </a:solidFill>
                            <a:latin typeface="Cambria Math" panose="02040503050406030204" pitchFamily="18" charset="0"/>
                          </a:rPr>
                          <m:t>)</m:t>
                        </m:r>
                      </m:den>
                    </m:f>
                  </m:oMath>
                </a14:m>
                <a:r>
                  <a:rPr lang="ar-AE" sz="2400" dirty="0">
                    <a:solidFill>
                      <a:schemeClr val="accent6"/>
                    </a:solidFill>
                  </a:rPr>
                  <a:t> </a:t>
                </a:r>
                <a:r>
                  <a:rPr lang="en-US" sz="2400" dirty="0">
                    <a:solidFill>
                      <a:schemeClr val="accent6"/>
                    </a:solidFill>
                  </a:rPr>
                  <a:t>for all polynomial functions. </a:t>
                </a:r>
                <a:endParaRPr lang="en-US" sz="2400" dirty="0"/>
              </a:p>
            </p:txBody>
          </p:sp>
        </mc:Choice>
        <mc:Fallback>
          <p:sp>
            <p:nvSpPr>
              <p:cNvPr id="19" name="Prover">
                <a:extLst>
                  <a:ext uri="{FF2B5EF4-FFF2-40B4-BE49-F238E27FC236}">
                    <a16:creationId xmlns:a16="http://schemas.microsoft.com/office/drawing/2014/main" id="{651A1F29-1A6B-890F-D8AD-40E7A910F97C}"/>
                  </a:ext>
                </a:extLst>
              </p:cNvPr>
              <p:cNvSpPr txBox="1">
                <a:spLocks noRot="1" noChangeAspect="1" noMove="1" noResize="1" noEditPoints="1" noAdjustHandles="1" noChangeArrowheads="1" noChangeShapeType="1" noTextEdit="1"/>
              </p:cNvSpPr>
              <p:nvPr/>
            </p:nvSpPr>
            <p:spPr>
              <a:xfrm>
                <a:off x="471087" y="4812030"/>
                <a:ext cx="11183724" cy="1781770"/>
              </a:xfrm>
              <a:prstGeom prst="rect">
                <a:avLst/>
              </a:prstGeom>
              <a:blipFill>
                <a:blip r:embed="rId6"/>
                <a:stretch>
                  <a:fillRect l="-1134" t="-1408" r="-1701" b="-2113"/>
                </a:stretch>
              </a:blip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a:noFill/>
                  </a:rPr>
                  <a:t> </a:t>
                </a:r>
              </a:p>
            </p:txBody>
          </p:sp>
        </mc:Fallback>
      </mc:AlternateContent>
      <p:pic>
        <p:nvPicPr>
          <p:cNvPr id="3" name="slide4.m4a">
            <a:hlinkClick r:id="" action="ppaction://media"/>
            <a:extLst>
              <a:ext uri="{FF2B5EF4-FFF2-40B4-BE49-F238E27FC236}">
                <a16:creationId xmlns:a16="http://schemas.microsoft.com/office/drawing/2014/main" id="{DE3285F4-3BEC-90AE-0D33-13B101BF5F3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192000" y="3939287"/>
            <a:ext cx="812800" cy="812800"/>
          </a:xfrm>
          <a:prstGeom prst="rect">
            <a:avLst/>
          </a:prstGeom>
        </p:spPr>
      </p:pic>
    </p:spTree>
    <p:custDataLst>
      <p:tags r:id="rId1"/>
    </p:custDataLst>
    <p:extLst>
      <p:ext uri="{BB962C8B-B14F-4D97-AF65-F5344CB8AC3E}">
        <p14:creationId xmlns:p14="http://schemas.microsoft.com/office/powerpoint/2010/main" val="3634415808"/>
      </p:ext>
    </p:extLst>
  </p:cSld>
  <p:clrMapOvr>
    <a:masterClrMapping/>
  </p:clrMapOvr>
  <mc:AlternateContent xmlns:mc="http://schemas.openxmlformats.org/markup-compatibility/2006">
    <mc:Choice xmlns:p14="http://schemas.microsoft.com/office/powerpoint/2010/main" Requires="p14">
      <p:transition spd="slow" p14:dur="2000" advTm="62804"/>
    </mc:Choice>
    <mc:Fallback>
      <p:transition spd="slow" advTm="6280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662"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2511" objId="3"/>
        <p14:stopEvt time="62420" objId="3"/>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268D-AFCF-0770-179B-10FE2053666D}"/>
              </a:ext>
            </a:extLst>
          </p:cNvPr>
          <p:cNvSpPr>
            <a:spLocks noGrp="1"/>
          </p:cNvSpPr>
          <p:nvPr>
            <p:ph type="title"/>
          </p:nvPr>
        </p:nvSpPr>
        <p:spPr/>
        <p:txBody>
          <a:bodyPr/>
          <a:lstStyle/>
          <a:p>
            <a:r>
              <a:rPr lang="en-US" dirty="0"/>
              <a:t>Definition of proof systems</a:t>
            </a:r>
          </a:p>
        </p:txBody>
      </p:sp>
      <p:sp>
        <p:nvSpPr>
          <p:cNvPr id="4" name="Rounded Rectangle">
            <a:extLst>
              <a:ext uri="{FF2B5EF4-FFF2-40B4-BE49-F238E27FC236}">
                <a16:creationId xmlns:a16="http://schemas.microsoft.com/office/drawing/2014/main" id="{5C857DCE-5E1A-B83D-D673-63AA270A8E80}"/>
              </a:ext>
            </a:extLst>
          </p:cNvPr>
          <p:cNvSpPr/>
          <p:nvPr/>
        </p:nvSpPr>
        <p:spPr>
          <a:xfrm>
            <a:off x="1279632" y="2458368"/>
            <a:ext cx="2973495" cy="2151434"/>
          </a:xfrm>
          <a:prstGeom prst="roundRect">
            <a:avLst>
              <a:gd name="adj" fmla="val 7909"/>
            </a:avLst>
          </a:prstGeom>
          <a:solidFill>
            <a:srgbClr val="FFFFFF"/>
          </a:solidFill>
          <a:ln w="25400">
            <a:solidFill>
              <a:srgbClr val="000000"/>
            </a:solidFill>
            <a:miter lim="400000"/>
          </a:ln>
        </p:spPr>
        <p:txBody>
          <a:bodyPr lIns="50800" tIns="50800" rIns="50800" bIns="50800" anchor="ctr"/>
          <a:lstStyle/>
          <a:p>
            <a:pPr defTabSz="584200">
              <a:defRPr sz="6000" b="1">
                <a:latin typeface="Helvetica"/>
                <a:ea typeface="Helvetica"/>
                <a:cs typeface="Helvetica"/>
                <a:sym typeface="Helvetica"/>
              </a:defRPr>
            </a:pPr>
            <a:endParaRPr/>
          </a:p>
        </p:txBody>
      </p:sp>
      <p:sp>
        <p:nvSpPr>
          <p:cNvPr id="5" name="Rounded Rectangle">
            <a:extLst>
              <a:ext uri="{FF2B5EF4-FFF2-40B4-BE49-F238E27FC236}">
                <a16:creationId xmlns:a16="http://schemas.microsoft.com/office/drawing/2014/main" id="{236B6C9D-3CC7-7733-74E4-7195609DBA1A}"/>
              </a:ext>
            </a:extLst>
          </p:cNvPr>
          <p:cNvSpPr/>
          <p:nvPr/>
        </p:nvSpPr>
        <p:spPr>
          <a:xfrm>
            <a:off x="7729991" y="2458368"/>
            <a:ext cx="2973495" cy="2151428"/>
          </a:xfrm>
          <a:prstGeom prst="roundRect">
            <a:avLst>
              <a:gd name="adj" fmla="val 7480"/>
            </a:avLst>
          </a:prstGeom>
          <a:solidFill>
            <a:srgbClr val="FFFFFF"/>
          </a:solidFill>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6" name="Prover">
            <a:extLst>
              <a:ext uri="{FF2B5EF4-FFF2-40B4-BE49-F238E27FC236}">
                <a16:creationId xmlns:a16="http://schemas.microsoft.com/office/drawing/2014/main" id="{A0D89248-7F2D-55F3-EB51-2D2C62339E2A}"/>
              </a:ext>
            </a:extLst>
          </p:cNvPr>
          <p:cNvSpPr txBox="1"/>
          <p:nvPr/>
        </p:nvSpPr>
        <p:spPr>
          <a:xfrm>
            <a:off x="1877817" y="3154890"/>
            <a:ext cx="1591344"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P</a:t>
            </a:r>
            <a:r>
              <a:rPr dirty="0">
                <a:solidFill>
                  <a:schemeClr val="bg1"/>
                </a:solidFill>
              </a:rPr>
              <a:t>rover</a:t>
            </a:r>
          </a:p>
        </p:txBody>
      </p:sp>
      <p:sp>
        <p:nvSpPr>
          <p:cNvPr id="7" name="Verifier">
            <a:extLst>
              <a:ext uri="{FF2B5EF4-FFF2-40B4-BE49-F238E27FC236}">
                <a16:creationId xmlns:a16="http://schemas.microsoft.com/office/drawing/2014/main" id="{8EC38330-1899-6AD8-A889-7BD1E4D38078}"/>
              </a:ext>
            </a:extLst>
          </p:cNvPr>
          <p:cNvSpPr txBox="1"/>
          <p:nvPr/>
        </p:nvSpPr>
        <p:spPr>
          <a:xfrm>
            <a:off x="8364678" y="3154889"/>
            <a:ext cx="1704120"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V</a:t>
            </a:r>
            <a:r>
              <a:rPr dirty="0">
                <a:solidFill>
                  <a:schemeClr val="bg1"/>
                </a:solidFill>
              </a:rPr>
              <a:t>erifier</a:t>
            </a:r>
          </a:p>
        </p:txBody>
      </p:sp>
      <p:sp>
        <p:nvSpPr>
          <p:cNvPr id="8" name="Line">
            <a:extLst>
              <a:ext uri="{FF2B5EF4-FFF2-40B4-BE49-F238E27FC236}">
                <a16:creationId xmlns:a16="http://schemas.microsoft.com/office/drawing/2014/main" id="{8FFB5512-3EDB-B597-AAFD-628DE7D4668E}"/>
              </a:ext>
            </a:extLst>
          </p:cNvPr>
          <p:cNvSpPr/>
          <p:nvPr/>
        </p:nvSpPr>
        <p:spPr>
          <a:xfrm>
            <a:off x="4253127" y="3045136"/>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9" name="Rectangle: Rounded Corners 40">
            <a:extLst>
              <a:ext uri="{FF2B5EF4-FFF2-40B4-BE49-F238E27FC236}">
                <a16:creationId xmlns:a16="http://schemas.microsoft.com/office/drawing/2014/main" id="{5E09DD7F-5644-0E52-7F9C-FF27FC78EC38}"/>
              </a:ext>
            </a:extLst>
          </p:cNvPr>
          <p:cNvSpPr/>
          <p:nvPr/>
        </p:nvSpPr>
        <p:spPr>
          <a:xfrm>
            <a:off x="4338154" y="1597384"/>
            <a:ext cx="3342215" cy="810412"/>
          </a:xfrm>
          <a:prstGeom prst="roundRect">
            <a:avLst/>
          </a:prstGeom>
          <a:solidFill>
            <a:srgbClr val="FFC000"/>
          </a:solidFill>
          <a:ln w="38100" cap="flat" cmpd="sng" algn="ctr">
            <a:solidFill>
              <a:sysClr val="windowText" lastClr="000000"/>
            </a:solidFill>
            <a:prstDash val="solid"/>
            <a:miter lim="800000"/>
          </a:ln>
          <a:effectLst/>
        </p:spPr>
        <p:txBody>
          <a:bodyPr rtlCol="0" anchor="ctr"/>
          <a:lstStyle/>
          <a:p>
            <a:pPr algn="ctr">
              <a:defRPr sz="1800"/>
            </a:pPr>
            <a:r>
              <a:rPr lang="en-US" b="1" dirty="0">
                <a:solidFill>
                  <a:sysClr val="windowText" lastClr="000000"/>
                </a:solidFill>
                <a:latin typeface="Helvetica"/>
                <a:ea typeface="Helvetica"/>
                <a:cs typeface="Helvetica"/>
                <a:sym typeface="Helvetica"/>
              </a:rPr>
              <a:t>Claim/Theorem T</a:t>
            </a:r>
          </a:p>
        </p:txBody>
      </p:sp>
      <p:cxnSp>
        <p:nvCxnSpPr>
          <p:cNvPr id="10" name="Straight Arrow Connector 9">
            <a:extLst>
              <a:ext uri="{FF2B5EF4-FFF2-40B4-BE49-F238E27FC236}">
                <a16:creationId xmlns:a16="http://schemas.microsoft.com/office/drawing/2014/main" id="{C23049C1-621E-4BEC-A2F7-D5B4EF707A98}"/>
              </a:ext>
            </a:extLst>
          </p:cNvPr>
          <p:cNvCxnSpPr>
            <a:cxnSpLocks/>
            <a:stCxn id="9" idx="1"/>
            <a:endCxn id="4" idx="0"/>
          </p:cNvCxnSpPr>
          <p:nvPr/>
        </p:nvCxnSpPr>
        <p:spPr>
          <a:xfrm flipH="1">
            <a:off x="2766380" y="2002590"/>
            <a:ext cx="1571774"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9EFB9EBD-200D-0D90-9338-A8F4245E9A53}"/>
              </a:ext>
            </a:extLst>
          </p:cNvPr>
          <p:cNvCxnSpPr>
            <a:cxnSpLocks/>
            <a:stCxn id="9" idx="3"/>
            <a:endCxn id="5" idx="0"/>
          </p:cNvCxnSpPr>
          <p:nvPr/>
        </p:nvCxnSpPr>
        <p:spPr>
          <a:xfrm>
            <a:off x="7680369" y="2002590"/>
            <a:ext cx="1536370"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2" name="Prover">
            <a:extLst>
              <a:ext uri="{FF2B5EF4-FFF2-40B4-BE49-F238E27FC236}">
                <a16:creationId xmlns:a16="http://schemas.microsoft.com/office/drawing/2014/main" id="{62F5904F-B9B3-5FAA-6D90-1EE15A618418}"/>
              </a:ext>
            </a:extLst>
          </p:cNvPr>
          <p:cNvSpPr txBox="1"/>
          <p:nvPr/>
        </p:nvSpPr>
        <p:spPr>
          <a:xfrm>
            <a:off x="5740877" y="2577040"/>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1</a:t>
            </a:r>
            <a:endParaRPr sz="3600" dirty="0"/>
          </a:p>
        </p:txBody>
      </p:sp>
      <p:sp>
        <p:nvSpPr>
          <p:cNvPr id="13" name="Line">
            <a:extLst>
              <a:ext uri="{FF2B5EF4-FFF2-40B4-BE49-F238E27FC236}">
                <a16:creationId xmlns:a16="http://schemas.microsoft.com/office/drawing/2014/main" id="{08433F37-F600-23BE-A1D1-FE391196D418}"/>
              </a:ext>
            </a:extLst>
          </p:cNvPr>
          <p:cNvSpPr/>
          <p:nvPr/>
        </p:nvSpPr>
        <p:spPr>
          <a:xfrm>
            <a:off x="4253127" y="3483508"/>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4" name="Prover">
            <a:extLst>
              <a:ext uri="{FF2B5EF4-FFF2-40B4-BE49-F238E27FC236}">
                <a16:creationId xmlns:a16="http://schemas.microsoft.com/office/drawing/2014/main" id="{30FD4579-531F-DABB-6664-8FCE151BFE31}"/>
              </a:ext>
            </a:extLst>
          </p:cNvPr>
          <p:cNvSpPr txBox="1"/>
          <p:nvPr/>
        </p:nvSpPr>
        <p:spPr>
          <a:xfrm>
            <a:off x="5740877" y="3045136"/>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1</a:t>
            </a:r>
            <a:endParaRPr sz="3600" dirty="0"/>
          </a:p>
        </p:txBody>
      </p:sp>
      <p:sp>
        <p:nvSpPr>
          <p:cNvPr id="15" name="Line">
            <a:extLst>
              <a:ext uri="{FF2B5EF4-FFF2-40B4-BE49-F238E27FC236}">
                <a16:creationId xmlns:a16="http://schemas.microsoft.com/office/drawing/2014/main" id="{72F7A789-836F-6538-BEED-5FD40EF306CB}"/>
              </a:ext>
            </a:extLst>
          </p:cNvPr>
          <p:cNvSpPr/>
          <p:nvPr/>
        </p:nvSpPr>
        <p:spPr>
          <a:xfrm>
            <a:off x="4253127" y="3939287"/>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6" name="Prover">
            <a:extLst>
              <a:ext uri="{FF2B5EF4-FFF2-40B4-BE49-F238E27FC236}">
                <a16:creationId xmlns:a16="http://schemas.microsoft.com/office/drawing/2014/main" id="{B0C41F84-C5DF-14F2-4BB2-9B124F3DDA1F}"/>
              </a:ext>
            </a:extLst>
          </p:cNvPr>
          <p:cNvSpPr txBox="1"/>
          <p:nvPr/>
        </p:nvSpPr>
        <p:spPr>
          <a:xfrm>
            <a:off x="5740877" y="3471191"/>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2</a:t>
            </a:r>
            <a:endParaRPr sz="3600" dirty="0"/>
          </a:p>
        </p:txBody>
      </p:sp>
      <p:sp>
        <p:nvSpPr>
          <p:cNvPr id="17" name="Line">
            <a:extLst>
              <a:ext uri="{FF2B5EF4-FFF2-40B4-BE49-F238E27FC236}">
                <a16:creationId xmlns:a16="http://schemas.microsoft.com/office/drawing/2014/main" id="{7E7712B8-D1F1-B6F8-7030-AE7372470B5E}"/>
              </a:ext>
            </a:extLst>
          </p:cNvPr>
          <p:cNvSpPr/>
          <p:nvPr/>
        </p:nvSpPr>
        <p:spPr>
          <a:xfrm>
            <a:off x="4253127" y="4377659"/>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8" name="Prover">
            <a:extLst>
              <a:ext uri="{FF2B5EF4-FFF2-40B4-BE49-F238E27FC236}">
                <a16:creationId xmlns:a16="http://schemas.microsoft.com/office/drawing/2014/main" id="{D08AED9F-425F-5CC5-53B8-448E75FEBF29}"/>
              </a:ext>
            </a:extLst>
          </p:cNvPr>
          <p:cNvSpPr txBox="1"/>
          <p:nvPr/>
        </p:nvSpPr>
        <p:spPr>
          <a:xfrm>
            <a:off x="5740877" y="3939287"/>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2</a:t>
            </a:r>
            <a:endParaRPr sz="3600" dirty="0"/>
          </a:p>
        </p:txBody>
      </p:sp>
      <mc:AlternateContent xmlns:mc="http://schemas.openxmlformats.org/markup-compatibility/2006">
        <mc:Choice xmlns:a14="http://schemas.microsoft.com/office/drawing/2010/main" Requires="a14">
          <p:sp>
            <p:nvSpPr>
              <p:cNvPr id="19" name="Prover">
                <a:extLst>
                  <a:ext uri="{FF2B5EF4-FFF2-40B4-BE49-F238E27FC236}">
                    <a16:creationId xmlns:a16="http://schemas.microsoft.com/office/drawing/2014/main" id="{651A1F29-1A6B-890F-D8AD-40E7A910F97C}"/>
                  </a:ext>
                </a:extLst>
              </p:cNvPr>
              <p:cNvSpPr txBox="1"/>
              <p:nvPr/>
            </p:nvSpPr>
            <p:spPr>
              <a:xfrm>
                <a:off x="471087" y="4812030"/>
                <a:ext cx="11183724" cy="1781770"/>
              </a:xfrm>
              <a:prstGeom prst="rect">
                <a:avLst/>
              </a:prstGeom>
              <a:ln w="3175">
                <a:miter lim="400000"/>
              </a:ln>
              <a:extLst>
                <a:ext uri="{C572A759-6A51-4108-AA02-DFA0A04FC94B}">
                  <ma14:wrappingTextBoxFlag xmlns="" xmlns:m="http://schemas.openxmlformats.org/officeDocument/2006/math" xmlns:ma14="http://schemas.microsoft.com/office/mac/drawingml/2011/main" val="1"/>
                </a:ext>
              </a:extLst>
            </p:spPr>
            <p:txBody>
              <a:bodyPr wrap="square" lIns="50800" tIns="50800" rIns="50800" bIns="50800" anchor="ctr">
                <a:spAutoFit/>
              </a:bodyPr>
              <a:lstStyle/>
              <a:p>
                <a:pPr defTabSz="584200">
                  <a:defRPr sz="3700">
                    <a:latin typeface="Helvetica Light"/>
                    <a:ea typeface="Helvetica Light"/>
                    <a:cs typeface="Helvetica Light"/>
                    <a:sym typeface="Helvetica Light"/>
                  </a:defRPr>
                </a:pPr>
                <a:r>
                  <a:rPr lang="en-US" altLang="zh-CN" sz="2400" b="1" u="sng" dirty="0">
                    <a:latin typeface="Helvetica"/>
                    <a:sym typeface="Helvetica"/>
                  </a:rPr>
                  <a:t>Def:</a:t>
                </a:r>
                <a:r>
                  <a:rPr lang="en-US" altLang="zh-CN" sz="2400" dirty="0">
                    <a:latin typeface="Helvetica"/>
                    <a:sym typeface="Helvetica"/>
                  </a:rPr>
                  <a:t> (P, V) is a proof system for a language L, if V is probabilistic poly (|T|) time &amp; </a:t>
                </a:r>
              </a:p>
              <a:p>
                <a:pPr marL="571500" indent="-571500" defTabSz="584200">
                  <a:buFont typeface="Arial" panose="020B0604020202020204" pitchFamily="34" charset="0"/>
                  <a:buChar char="•"/>
                  <a:defRPr sz="3700">
                    <a:latin typeface="Helvetica Light"/>
                    <a:ea typeface="Helvetica Light"/>
                    <a:cs typeface="Helvetica Light"/>
                    <a:sym typeface="Helvetica Light"/>
                  </a:defRPr>
                </a:pPr>
                <a:r>
                  <a:rPr lang="en-US" altLang="zh-CN" sz="2400" b="1" dirty="0">
                    <a:latin typeface="Helvetica"/>
                    <a:sym typeface="Helvetica"/>
                  </a:rPr>
                  <a:t>Completeness:</a:t>
                </a:r>
                <a:r>
                  <a:rPr lang="en-US" altLang="zh-CN" sz="2400" dirty="0">
                    <a:latin typeface="Helvetica"/>
                    <a:sym typeface="Helvetica"/>
                  </a:rPr>
                  <a:t> if T ∈ L, </a:t>
                </a:r>
                <a14:m>
                  <m:oMath xmlns:m="http://schemas.openxmlformats.org/officeDocument/2006/math">
                    <m:r>
                      <m:rPr>
                        <m:sty m:val="p"/>
                      </m:rPr>
                      <a:rPr lang="en-US" altLang="zh-CN" sz="2400" i="1" dirty="0">
                        <a:latin typeface="Cambria Math" panose="02040503050406030204" pitchFamily="18" charset="0"/>
                        <a:sym typeface="Helvetica"/>
                      </a:rPr>
                      <m:t>Pr</m:t>
                    </m:r>
                    <m:d>
                      <m:dPr>
                        <m:begChr m:val="["/>
                        <m:endChr m:val="]"/>
                        <m:ctrlPr>
                          <a:rPr lang="ar-AE" altLang="zh-CN" sz="2400" i="1" dirty="0">
                            <a:latin typeface="Cambria Math" panose="02040503050406030204" pitchFamily="18" charset="0"/>
                            <a:sym typeface="Helvetica"/>
                          </a:rPr>
                        </m:ctrlPr>
                      </m:dPr>
                      <m:e>
                        <m:d>
                          <m:dPr>
                            <m:ctrlPr>
                              <a:rPr lang="ar-AE" altLang="zh-CN" sz="2400" i="1" dirty="0">
                                <a:latin typeface="Cambria Math" panose="02040503050406030204" pitchFamily="18" charset="0"/>
                                <a:sym typeface="Helvetica"/>
                              </a:rPr>
                            </m:ctrlPr>
                          </m:dPr>
                          <m:e>
                            <m:r>
                              <a:rPr lang="ar-AE" altLang="zh-CN" sz="2400" i="1" dirty="0">
                                <a:latin typeface="Cambria Math" panose="02040503050406030204" pitchFamily="18" charset="0"/>
                                <a:sym typeface="Helvetica"/>
                              </a:rPr>
                              <m:t>𝑃</m:t>
                            </m:r>
                            <m:r>
                              <a:rPr lang="ar-AE" altLang="zh-CN" sz="2400" i="1" dirty="0">
                                <a:latin typeface="Cambria Math" panose="02040503050406030204" pitchFamily="18" charset="0"/>
                                <a:sym typeface="Helvetica"/>
                              </a:rPr>
                              <m:t>,</m:t>
                            </m:r>
                            <m:r>
                              <a:rPr lang="ar-AE" altLang="zh-CN" sz="2400" i="1" dirty="0">
                                <a:latin typeface="Cambria Math" panose="02040503050406030204" pitchFamily="18" charset="0"/>
                                <a:sym typeface="Helvetica"/>
                              </a:rPr>
                              <m:t>𝑉</m:t>
                            </m:r>
                          </m:e>
                        </m:d>
                        <m:d>
                          <m:dPr>
                            <m:ctrlPr>
                              <a:rPr lang="ar-AE" altLang="zh-CN" sz="2400" i="1" dirty="0">
                                <a:latin typeface="Cambria Math" panose="02040503050406030204" pitchFamily="18" charset="0"/>
                                <a:sym typeface="Helvetica"/>
                              </a:rPr>
                            </m:ctrlPr>
                          </m:dPr>
                          <m:e>
                            <m:r>
                              <a:rPr lang="ar-AE" altLang="zh-CN" sz="2400" i="1" dirty="0">
                                <a:latin typeface="Cambria Math" panose="02040503050406030204" pitchFamily="18" charset="0"/>
                                <a:sym typeface="Helvetica"/>
                              </a:rPr>
                              <m:t>𝑇</m:t>
                            </m:r>
                          </m:e>
                        </m:d>
                        <m:r>
                          <a:rPr lang="ar-AE" altLang="zh-CN" sz="2400" i="1" dirty="0">
                            <a:latin typeface="Cambria Math" panose="02040503050406030204" pitchFamily="18" charset="0"/>
                            <a:sym typeface="Helvetica"/>
                          </a:rPr>
                          <m:t>=</m:t>
                        </m:r>
                        <m:r>
                          <a:rPr lang="ar-AE" altLang="zh-CN" sz="2400" i="1" dirty="0">
                            <a:latin typeface="Cambria Math" panose="02040503050406030204" pitchFamily="18" charset="0"/>
                            <a:sym typeface="Helvetica"/>
                          </a:rPr>
                          <m:t>𝑎𝑐𝑐𝑒𝑝𝑡</m:t>
                        </m:r>
                      </m:e>
                    </m:d>
                    <m:r>
                      <a:rPr lang="ar-AE" altLang="zh-CN" sz="2400" i="1" dirty="0">
                        <a:latin typeface="Cambria Math" panose="02040503050406030204" pitchFamily="18" charset="0"/>
                        <a:sym typeface="Helvetica"/>
                      </a:rPr>
                      <m:t>=1⁡.</m:t>
                    </m:r>
                  </m:oMath>
                </a14:m>
                <a:endParaRPr lang="ar-AE" altLang="zh-CN" sz="2400" dirty="0">
                  <a:latin typeface="Helvetica"/>
                  <a:sym typeface="Helvetica"/>
                </a:endParaRPr>
              </a:p>
              <a:p>
                <a:pPr marL="571500" indent="-571500" defTabSz="584200">
                  <a:buFont typeface="Arial" panose="020B0604020202020204" pitchFamily="34" charset="0"/>
                  <a:buChar char="•"/>
                  <a:defRPr sz="3700">
                    <a:latin typeface="Helvetica Light"/>
                    <a:ea typeface="Helvetica Light"/>
                    <a:cs typeface="Helvetica Light"/>
                    <a:sym typeface="Helvetica Light"/>
                  </a:defRPr>
                </a:pPr>
                <a:r>
                  <a:rPr lang="en-US" sz="2400" b="1" dirty="0">
                    <a:latin typeface="Helvetica"/>
                    <a:sym typeface="Helvetica"/>
                  </a:rPr>
                  <a:t>Soundness:</a:t>
                </a:r>
                <a:r>
                  <a:rPr lang="en-US" sz="2400" dirty="0">
                    <a:latin typeface="Helvetica"/>
                    <a:sym typeface="Helvetica"/>
                  </a:rPr>
                  <a:t> If T ∉ ℒ, for every </a:t>
                </a:r>
                <a14:m>
                  <m:oMath xmlns:m="http://schemas.openxmlformats.org/officeDocument/2006/math">
                    <m:sSup>
                      <m:sSupPr>
                        <m:ctrlPr>
                          <a:rPr lang="ar-AE" sz="2400" i="1" dirty="0">
                            <a:latin typeface="Cambria Math" panose="02040503050406030204" pitchFamily="18" charset="0"/>
                            <a:sym typeface="Helvetica"/>
                          </a:rPr>
                        </m:ctrlPr>
                      </m:sSupPr>
                      <m:e>
                        <m:r>
                          <a:rPr lang="ar-AE" sz="2400" i="1" dirty="0">
                            <a:latin typeface="Cambria Math" panose="02040503050406030204" pitchFamily="18" charset="0"/>
                            <a:sym typeface="Helvetica"/>
                          </a:rPr>
                          <m:t>𝑃</m:t>
                        </m:r>
                      </m:e>
                      <m:sup>
                        <m:r>
                          <a:rPr lang="ar-AE" sz="2400" i="1" dirty="0">
                            <a:latin typeface="Cambria Math" panose="02040503050406030204" pitchFamily="18" charset="0"/>
                            <a:sym typeface="Helvetica"/>
                          </a:rPr>
                          <m:t>∗</m:t>
                        </m:r>
                      </m:sup>
                    </m:sSup>
                  </m:oMath>
                </a14:m>
                <a:r>
                  <a:rPr lang="ar-AE" sz="2400" dirty="0">
                    <a:latin typeface="Helvetica"/>
                    <a:sym typeface="Helvetica"/>
                  </a:rPr>
                  <a:t>, </a:t>
                </a:r>
                <a14:m>
                  <m:oMath xmlns:m="http://schemas.openxmlformats.org/officeDocument/2006/math">
                    <m:func>
                      <m:funcPr>
                        <m:ctrlPr>
                          <a:rPr lang="ar-AE" sz="2400" i="1">
                            <a:latin typeface="Cambria Math" panose="02040503050406030204" pitchFamily="18" charset="0"/>
                            <a:sym typeface="Helvetica"/>
                          </a:rPr>
                        </m:ctrlPr>
                      </m:funcPr>
                      <m:fName>
                        <m:r>
                          <m:rPr>
                            <m:sty m:val="p"/>
                          </m:rPr>
                          <a:rPr lang="en-US" sz="2400">
                            <a:latin typeface="Cambria Math" panose="02040503050406030204" pitchFamily="18" charset="0"/>
                            <a:sym typeface="Helvetica"/>
                          </a:rPr>
                          <m:t>Pr</m:t>
                        </m:r>
                      </m:fName>
                      <m:e>
                        <m:d>
                          <m:dPr>
                            <m:begChr m:val="["/>
                            <m:endChr m:val="]"/>
                            <m:ctrlPr>
                              <a:rPr lang="ar-AE" sz="2400" i="1">
                                <a:latin typeface="Cambria Math" panose="02040503050406030204" pitchFamily="18" charset="0"/>
                                <a:sym typeface="Helvetica"/>
                              </a:rPr>
                            </m:ctrlPr>
                          </m:dPr>
                          <m:e>
                            <m:d>
                              <m:dPr>
                                <m:ctrlPr>
                                  <a:rPr lang="ar-AE" sz="2400" i="1">
                                    <a:latin typeface="Cambria Math" panose="02040503050406030204" pitchFamily="18" charset="0"/>
                                    <a:sym typeface="Helvetica"/>
                                  </a:rPr>
                                </m:ctrlPr>
                              </m:dPr>
                              <m:e>
                                <m:sSup>
                                  <m:sSupPr>
                                    <m:ctrlPr>
                                      <a:rPr lang="ar-AE" sz="2400" i="1">
                                        <a:latin typeface="Cambria Math" panose="02040503050406030204" pitchFamily="18" charset="0"/>
                                        <a:sym typeface="Helvetica"/>
                                      </a:rPr>
                                    </m:ctrlPr>
                                  </m:sSupPr>
                                  <m:e>
                                    <m:r>
                                      <a:rPr lang="ar-AE" sz="2400" i="1">
                                        <a:latin typeface="Cambria Math" panose="02040503050406030204" pitchFamily="18" charset="0"/>
                                        <a:sym typeface="Helvetica"/>
                                      </a:rPr>
                                      <m:t>𝑃</m:t>
                                    </m:r>
                                  </m:e>
                                  <m:sup>
                                    <m:r>
                                      <a:rPr lang="ar-AE" sz="2400" i="1">
                                        <a:latin typeface="Cambria Math" panose="02040503050406030204" pitchFamily="18" charset="0"/>
                                        <a:sym typeface="Helvetica"/>
                                      </a:rPr>
                                      <m:t>∗</m:t>
                                    </m:r>
                                  </m:sup>
                                </m:sSup>
                                <m:r>
                                  <a:rPr lang="ar-AE" sz="2400" i="1">
                                    <a:latin typeface="Cambria Math" panose="02040503050406030204" pitchFamily="18" charset="0"/>
                                    <a:sym typeface="Helvetica"/>
                                  </a:rPr>
                                  <m:t>,</m:t>
                                </m:r>
                                <m:r>
                                  <a:rPr lang="ar-AE" sz="2400" i="1">
                                    <a:latin typeface="Cambria Math" panose="02040503050406030204" pitchFamily="18" charset="0"/>
                                    <a:sym typeface="Helvetica"/>
                                  </a:rPr>
                                  <m:t>𝑉</m:t>
                                </m:r>
                              </m:e>
                            </m:d>
                            <m:d>
                              <m:dPr>
                                <m:ctrlPr>
                                  <a:rPr lang="ar-AE" sz="2400" i="1">
                                    <a:latin typeface="Cambria Math" panose="02040503050406030204" pitchFamily="18" charset="0"/>
                                    <a:sym typeface="Helvetica"/>
                                  </a:rPr>
                                </m:ctrlPr>
                              </m:dPr>
                              <m:e>
                                <m:r>
                                  <a:rPr lang="ar-AE" sz="2400" i="1">
                                    <a:latin typeface="Cambria Math" panose="02040503050406030204" pitchFamily="18" charset="0"/>
                                    <a:sym typeface="Helvetica"/>
                                  </a:rPr>
                                  <m:t>𝑇</m:t>
                                </m:r>
                              </m:e>
                            </m:d>
                            <m:r>
                              <a:rPr lang="ar-AE" sz="2400" i="1">
                                <a:latin typeface="Cambria Math" panose="02040503050406030204" pitchFamily="18" charset="0"/>
                                <a:sym typeface="Helvetica"/>
                              </a:rPr>
                              <m:t>=</m:t>
                            </m:r>
                            <m:r>
                              <a:rPr lang="ar-AE" sz="2400" i="1">
                                <a:latin typeface="Cambria Math" panose="02040503050406030204" pitchFamily="18" charset="0"/>
                                <a:sym typeface="Helvetica"/>
                              </a:rPr>
                              <m:t>𝑎𝑐𝑐𝑒𝑝𝑡</m:t>
                            </m:r>
                          </m:e>
                        </m:d>
                      </m:e>
                    </m:func>
                    <m:r>
                      <a:rPr lang="ar-AE" sz="2400" i="1">
                        <a:latin typeface="Cambria Math" panose="02040503050406030204" pitchFamily="18" charset="0"/>
                        <a:sym typeface="Helvetica"/>
                      </a:rPr>
                      <m:t>=</m:t>
                    </m:r>
                    <m:r>
                      <a:rPr lang="ar-AE" sz="2400" i="1">
                        <a:latin typeface="Cambria Math" panose="02040503050406030204" pitchFamily="18" charset="0"/>
                        <a:sym typeface="Helvetica"/>
                      </a:rPr>
                      <m:t>𝑛𝑒𝑔𝑙</m:t>
                    </m:r>
                    <m:d>
                      <m:dPr>
                        <m:ctrlPr>
                          <a:rPr lang="ar-AE" sz="2400" i="1">
                            <a:latin typeface="Cambria Math" panose="02040503050406030204" pitchFamily="18" charset="0"/>
                            <a:sym typeface="Helvetica"/>
                          </a:rPr>
                        </m:ctrlPr>
                      </m:dPr>
                      <m:e>
                        <m:d>
                          <m:dPr>
                            <m:begChr m:val="|"/>
                            <m:endChr m:val="|"/>
                            <m:ctrlPr>
                              <a:rPr lang="ar-AE" sz="2400" i="1">
                                <a:latin typeface="Cambria Math" panose="02040503050406030204" pitchFamily="18" charset="0"/>
                                <a:sym typeface="Helvetica"/>
                              </a:rPr>
                            </m:ctrlPr>
                          </m:dPr>
                          <m:e>
                            <m:r>
                              <a:rPr lang="ar-AE" sz="2400" i="1">
                                <a:latin typeface="Cambria Math" panose="02040503050406030204" pitchFamily="18" charset="0"/>
                                <a:sym typeface="Helvetica"/>
                              </a:rPr>
                              <m:t>𝑇</m:t>
                            </m:r>
                          </m:e>
                        </m:d>
                      </m:e>
                    </m:d>
                    <m:r>
                      <a:rPr lang="ar-AE" sz="2400" i="1">
                        <a:latin typeface="Cambria Math" panose="02040503050406030204" pitchFamily="18" charset="0"/>
                        <a:sym typeface="Helvetica"/>
                      </a:rPr>
                      <m:t>,</m:t>
                    </m:r>
                  </m:oMath>
                </a14:m>
                <a:r>
                  <a:rPr lang="ar-AE" sz="2400" dirty="0"/>
                  <a:t> </a:t>
                </a:r>
                <a:r>
                  <a:rPr lang="en-US" sz="2400" dirty="0">
                    <a:solidFill>
                      <a:schemeClr val="accent6"/>
                    </a:solidFill>
                  </a:rPr>
                  <a:t>where </a:t>
                </a:r>
                <a14:m>
                  <m:oMath xmlns:m="http://schemas.openxmlformats.org/officeDocument/2006/math">
                    <m:r>
                      <a:rPr lang="en-US" sz="2400" i="1">
                        <a:solidFill>
                          <a:schemeClr val="accent6"/>
                        </a:solidFill>
                        <a:latin typeface="Cambria Math" panose="02040503050406030204" pitchFamily="18" charset="0"/>
                      </a:rPr>
                      <m:t>𝑛𝑒𝑔𝑙</m:t>
                    </m:r>
                    <m:d>
                      <m:dPr>
                        <m:ctrlPr>
                          <a:rPr lang="ar-AE" sz="2400" i="1">
                            <a:solidFill>
                              <a:schemeClr val="accent6"/>
                            </a:solidFill>
                            <a:latin typeface="Cambria Math" panose="02040503050406030204" pitchFamily="18" charset="0"/>
                          </a:rPr>
                        </m:ctrlPr>
                      </m:dPr>
                      <m:e>
                        <m:r>
                          <a:rPr lang="ar-AE" sz="2400" i="1">
                            <a:solidFill>
                              <a:schemeClr val="accent6"/>
                            </a:solidFill>
                            <a:latin typeface="Cambria Math" panose="02040503050406030204" pitchFamily="18" charset="0"/>
                          </a:rPr>
                          <m:t>𝛾</m:t>
                        </m:r>
                      </m:e>
                    </m:d>
                    <m:r>
                      <a:rPr lang="ar-AE" sz="2400" i="1">
                        <a:solidFill>
                          <a:schemeClr val="accent6"/>
                        </a:solidFill>
                        <a:latin typeface="Cambria Math" panose="02040503050406030204" pitchFamily="18" charset="0"/>
                      </a:rPr>
                      <m:t>&lt;</m:t>
                    </m:r>
                    <m:f>
                      <m:fPr>
                        <m:ctrlPr>
                          <a:rPr lang="ar-AE" sz="2400" i="1">
                            <a:solidFill>
                              <a:schemeClr val="accent6"/>
                            </a:solidFill>
                            <a:latin typeface="Cambria Math" panose="02040503050406030204" pitchFamily="18" charset="0"/>
                          </a:rPr>
                        </m:ctrlPr>
                      </m:fPr>
                      <m:num>
                        <m:r>
                          <a:rPr lang="ar-AE" sz="2400" i="1">
                            <a:solidFill>
                              <a:schemeClr val="accent6"/>
                            </a:solidFill>
                            <a:latin typeface="Cambria Math" panose="02040503050406030204" pitchFamily="18" charset="0"/>
                          </a:rPr>
                          <m:t>1</m:t>
                        </m:r>
                      </m:num>
                      <m:den>
                        <m:r>
                          <a:rPr lang="ar-AE" sz="2400" i="1">
                            <a:solidFill>
                              <a:schemeClr val="accent6"/>
                            </a:solidFill>
                            <a:latin typeface="Cambria Math" panose="02040503050406030204" pitchFamily="18" charset="0"/>
                          </a:rPr>
                          <m:t>𝑝𝑜𝑙𝑦</m:t>
                        </m:r>
                        <m:r>
                          <a:rPr lang="ar-AE" sz="2400" i="1">
                            <a:solidFill>
                              <a:schemeClr val="accent6"/>
                            </a:solidFill>
                            <a:latin typeface="Cambria Math" panose="02040503050406030204" pitchFamily="18" charset="0"/>
                          </a:rPr>
                          <m:t>(</m:t>
                        </m:r>
                        <m:r>
                          <a:rPr lang="ar-AE" sz="2400" i="1">
                            <a:solidFill>
                              <a:schemeClr val="accent6"/>
                            </a:solidFill>
                            <a:latin typeface="Cambria Math" panose="02040503050406030204" pitchFamily="18" charset="0"/>
                          </a:rPr>
                          <m:t>𝛾</m:t>
                        </m:r>
                        <m:r>
                          <a:rPr lang="ar-AE" sz="2400" i="1">
                            <a:solidFill>
                              <a:schemeClr val="accent6"/>
                            </a:solidFill>
                            <a:latin typeface="Cambria Math" panose="02040503050406030204" pitchFamily="18" charset="0"/>
                          </a:rPr>
                          <m:t>)</m:t>
                        </m:r>
                      </m:den>
                    </m:f>
                  </m:oMath>
                </a14:m>
                <a:r>
                  <a:rPr lang="ar-AE" sz="2400" dirty="0">
                    <a:solidFill>
                      <a:schemeClr val="accent6"/>
                    </a:solidFill>
                  </a:rPr>
                  <a:t> </a:t>
                </a:r>
                <a:r>
                  <a:rPr lang="en-US" sz="2400" dirty="0">
                    <a:solidFill>
                      <a:schemeClr val="accent6"/>
                    </a:solidFill>
                  </a:rPr>
                  <a:t>for all polynomial functions. </a:t>
                </a:r>
                <a:endParaRPr lang="en-US" sz="2400" dirty="0"/>
              </a:p>
            </p:txBody>
          </p:sp>
        </mc:Choice>
        <mc:Fallback>
          <p:sp>
            <p:nvSpPr>
              <p:cNvPr id="19" name="Prover">
                <a:extLst>
                  <a:ext uri="{FF2B5EF4-FFF2-40B4-BE49-F238E27FC236}">
                    <a16:creationId xmlns:a16="http://schemas.microsoft.com/office/drawing/2014/main" id="{651A1F29-1A6B-890F-D8AD-40E7A910F97C}"/>
                  </a:ext>
                </a:extLst>
              </p:cNvPr>
              <p:cNvSpPr txBox="1">
                <a:spLocks noRot="1" noChangeAspect="1" noMove="1" noResize="1" noEditPoints="1" noAdjustHandles="1" noChangeArrowheads="1" noChangeShapeType="1" noTextEdit="1"/>
              </p:cNvSpPr>
              <p:nvPr/>
            </p:nvSpPr>
            <p:spPr>
              <a:xfrm>
                <a:off x="471087" y="4812030"/>
                <a:ext cx="11183724" cy="1781770"/>
              </a:xfrm>
              <a:prstGeom prst="rect">
                <a:avLst/>
              </a:prstGeom>
              <a:blipFill>
                <a:blip r:embed="rId8"/>
                <a:stretch>
                  <a:fillRect l="-1134" t="-1408" r="-1701" b="-2113"/>
                </a:stretch>
              </a:blip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a:noFill/>
                  </a:rPr>
                  <a:t> </a:t>
                </a:r>
              </a:p>
            </p:txBody>
          </p:sp>
        </mc:Fallback>
      </mc:AlternateContent>
      <p:sp>
        <p:nvSpPr>
          <p:cNvPr id="3" name="Rectangle: Rounded Corners 59">
            <a:extLst>
              <a:ext uri="{FF2B5EF4-FFF2-40B4-BE49-F238E27FC236}">
                <a16:creationId xmlns:a16="http://schemas.microsoft.com/office/drawing/2014/main" id="{D9A996A5-D4B0-CDBC-6726-07A8AF5F4170}"/>
              </a:ext>
            </a:extLst>
          </p:cNvPr>
          <p:cNvSpPr/>
          <p:nvPr/>
        </p:nvSpPr>
        <p:spPr>
          <a:xfrm>
            <a:off x="233548" y="5907653"/>
            <a:ext cx="11551425" cy="888375"/>
          </a:xfrm>
          <a:prstGeom prst="roundRect">
            <a:avLst/>
          </a:prstGeom>
          <a:solidFill>
            <a:srgbClr val="FF0000"/>
          </a:solidFill>
          <a:ln w="38100"/>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Prover seems to have proved more not only that theorem is correct, but that she “knows” the information of the theorem </a:t>
            </a:r>
            <a:endParaRPr lang="en-US" sz="3200" b="1" dirty="0">
              <a:solidFill>
                <a:schemeClr val="tx1"/>
              </a:solidFill>
            </a:endParaRPr>
          </a:p>
        </p:txBody>
      </p:sp>
      <p:pic>
        <p:nvPicPr>
          <p:cNvPr id="21" name="slide4_1.m4a">
            <a:hlinkClick r:id="" action="ppaction://media"/>
            <a:extLst>
              <a:ext uri="{FF2B5EF4-FFF2-40B4-BE49-F238E27FC236}">
                <a16:creationId xmlns:a16="http://schemas.microsoft.com/office/drawing/2014/main" id="{8E1A133C-D21A-AF49-D62F-E4B9032B7A14}"/>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2192000" y="4812030"/>
            <a:ext cx="812800" cy="812800"/>
          </a:xfrm>
          <a:prstGeom prst="rect">
            <a:avLst/>
          </a:prstGeom>
        </p:spPr>
      </p:pic>
      <p:pic>
        <p:nvPicPr>
          <p:cNvPr id="22" name="slide5.m4a">
            <a:hlinkClick r:id="" action="ppaction://media"/>
            <a:extLst>
              <a:ext uri="{FF2B5EF4-FFF2-40B4-BE49-F238E27FC236}">
                <a16:creationId xmlns:a16="http://schemas.microsoft.com/office/drawing/2014/main" id="{2CD35B45-E74F-98DE-6C89-8B2F345F2527}"/>
              </a:ext>
            </a:extLst>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12192000" y="3110660"/>
            <a:ext cx="812800" cy="812800"/>
          </a:xfrm>
          <a:prstGeom prst="rect">
            <a:avLst/>
          </a:prstGeom>
        </p:spPr>
      </p:pic>
    </p:spTree>
    <p:custDataLst>
      <p:tags r:id="rId1"/>
    </p:custDataLst>
    <p:extLst>
      <p:ext uri="{BB962C8B-B14F-4D97-AF65-F5344CB8AC3E}">
        <p14:creationId xmlns:p14="http://schemas.microsoft.com/office/powerpoint/2010/main" val="1402470611"/>
      </p:ext>
    </p:extLst>
  </p:cSld>
  <p:clrMapOvr>
    <a:masterClrMapping/>
  </p:clrMapOvr>
  <mc:AlternateContent xmlns:mc="http://schemas.openxmlformats.org/markup-compatibility/2006">
    <mc:Choice xmlns:p14="http://schemas.microsoft.com/office/powerpoint/2010/main" Requires="p14">
      <p:transition spd="slow" p14:dur="2000" advTm="78689"/>
    </mc:Choice>
    <mc:Fallback>
      <p:transition spd="slow" advTm="7868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387" fill="hold"/>
                                        <p:tgtEl>
                                          <p:spTgt spid="2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574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1"/>
                </p:tgtEl>
              </p:cMediaNode>
            </p:audio>
            <p:audio>
              <p:cMediaNode vol="80000">
                <p:cTn id="16" fill="hold" display="0">
                  <p:stCondLst>
                    <p:cond delay="indefinite"/>
                  </p:stCondLst>
                  <p:endCondLst>
                    <p:cond evt="onStopAudio" delay="0">
                      <p:tgtEl>
                        <p:sldTgt/>
                      </p:tgtEl>
                    </p:cond>
                  </p:endCondLst>
                </p:cTn>
                <p:tgtEl>
                  <p:spTgt spid="22"/>
                </p:tgtEl>
              </p:cMediaNode>
            </p:audio>
          </p:childTnLst>
        </p:cTn>
      </p:par>
    </p:tnLst>
    <p:bldLst>
      <p:bldP spid="3" grpId="0" animBg="1"/>
    </p:bldLst>
  </p:timing>
  <p:extLst>
    <p:ext uri="{E180D4A7-C9FB-4DFB-919C-405C955672EB}">
      <p14:showEvtLst xmlns:p14="http://schemas.microsoft.com/office/powerpoint/2010/main">
        <p14:playEvt time="1444" objId="22"/>
        <p14:stopEvt time="41971" objId="22"/>
        <p14:playEvt time="42596" objId="21"/>
        <p14:stopEvt time="78465" objId="21"/>
      </p14:showEvtLst>
    </p:ext>
  </p:extLs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268D-AFCF-0770-179B-10FE2053666D}"/>
              </a:ext>
            </a:extLst>
          </p:cNvPr>
          <p:cNvSpPr>
            <a:spLocks noGrp="1"/>
          </p:cNvSpPr>
          <p:nvPr>
            <p:ph type="title"/>
          </p:nvPr>
        </p:nvSpPr>
        <p:spPr>
          <a:xfrm>
            <a:off x="761100" y="-85648"/>
            <a:ext cx="10515600" cy="1325563"/>
          </a:xfrm>
        </p:spPr>
        <p:txBody>
          <a:bodyPr/>
          <a:lstStyle/>
          <a:p>
            <a:r>
              <a:rPr lang="en-US" dirty="0"/>
              <a:t>Definition of Knowledge Soundness</a:t>
            </a:r>
          </a:p>
        </p:txBody>
      </p:sp>
      <p:sp>
        <p:nvSpPr>
          <p:cNvPr id="21" name="Cloud Callout 20">
            <a:extLst>
              <a:ext uri="{FF2B5EF4-FFF2-40B4-BE49-F238E27FC236}">
                <a16:creationId xmlns:a16="http://schemas.microsoft.com/office/drawing/2014/main" id="{F907B587-6286-4448-5182-88A462FBF071}"/>
              </a:ext>
            </a:extLst>
          </p:cNvPr>
          <p:cNvSpPr/>
          <p:nvPr/>
        </p:nvSpPr>
        <p:spPr>
          <a:xfrm>
            <a:off x="4770120" y="3539064"/>
            <a:ext cx="7463790" cy="2781726"/>
          </a:xfrm>
          <a:prstGeom prst="cloudCallout">
            <a:avLst>
              <a:gd name="adj1" fmla="val -36300"/>
              <a:gd name="adj2" fmla="val -50907"/>
            </a:avLst>
          </a:prstGeom>
          <a:solidFill>
            <a:schemeClr val="accent2">
              <a:lumMod val="40000"/>
              <a:lumOff val="60000"/>
            </a:schemeClr>
          </a:solidFill>
          <a:ln w="12700" cap="flat" cmpd="sng" algn="ctr">
            <a:noFill/>
            <a:prstDash val="solid"/>
            <a:miter lim="800000"/>
          </a:ln>
          <a:effectLst/>
        </p:spPr>
        <p:txBody>
          <a:bodyPr rtlCol="0" anchor="ctr"/>
          <a:lstStyle/>
          <a:p>
            <a:pPr algn="just"/>
            <a:endParaRPr lang="en-US" dirty="0"/>
          </a:p>
        </p:txBody>
      </p:sp>
      <mc:AlternateContent xmlns:mc="http://schemas.openxmlformats.org/markup-compatibility/2006">
        <mc:Choice xmlns:a14="http://schemas.microsoft.com/office/drawing/2010/main" Requires="a14">
          <p:sp>
            <p:nvSpPr>
              <p:cNvPr id="22" name="Prover">
                <a:extLst>
                  <a:ext uri="{FF2B5EF4-FFF2-40B4-BE49-F238E27FC236}">
                    <a16:creationId xmlns:a16="http://schemas.microsoft.com/office/drawing/2014/main" id="{41372F0D-D968-01A1-5CC3-143105C404A9}"/>
                  </a:ext>
                </a:extLst>
              </p:cNvPr>
              <p:cNvSpPr txBox="1"/>
              <p:nvPr/>
            </p:nvSpPr>
            <p:spPr>
              <a:xfrm>
                <a:off x="504138" y="922464"/>
                <a:ext cx="11183724" cy="2318583"/>
              </a:xfrm>
              <a:prstGeom prst="rect">
                <a:avLst/>
              </a:prstGeom>
              <a:ln w="3175">
                <a:miter lim="400000"/>
              </a:ln>
              <a:extLst>
                <a:ext uri="{C572A759-6A51-4108-AA02-DFA0A04FC94B}">
                  <ma14:wrappingTextBoxFlag xmlns="" xmlns:m="http://schemas.openxmlformats.org/officeDocument/2006/math" xmlns:ma14="http://schemas.microsoft.com/office/mac/drawingml/2011/main" val="1"/>
                </a:ext>
              </a:extLst>
            </p:spPr>
            <p:txBody>
              <a:bodyPr wrap="square" lIns="50800" tIns="50800" rIns="50800" bIns="50800" anchor="ctr">
                <a:spAutoFit/>
              </a:bodyPr>
              <a:lstStyle/>
              <a:p>
                <a:pPr defTabSz="584200">
                  <a:defRPr sz="3700">
                    <a:latin typeface="Helvetica Light"/>
                    <a:ea typeface="Helvetica Light"/>
                    <a:cs typeface="Helvetica Light"/>
                    <a:sym typeface="Helvetica Light"/>
                  </a:defRPr>
                </a:pPr>
                <a:r>
                  <a:rPr lang="en-US" altLang="zh-CN" sz="2400" dirty="0">
                    <a:latin typeface="Helvetica"/>
                    <a:sym typeface="Helvetica"/>
                  </a:rPr>
                  <a:t>Consider </a:t>
                </a:r>
                <a14:m>
                  <m:oMath xmlns:m="http://schemas.openxmlformats.org/officeDocument/2006/math">
                    <m:sSub>
                      <m:sSubPr>
                        <m:ctrlPr>
                          <a:rPr lang="en-US" altLang="zh-CN" sz="2400" i="1" smtClean="0">
                            <a:latin typeface="Cambria Math" panose="02040503050406030204" pitchFamily="18" charset="0"/>
                            <a:sym typeface="Helvetica"/>
                          </a:rPr>
                        </m:ctrlPr>
                      </m:sSubPr>
                      <m:e>
                        <m:r>
                          <a:rPr lang="en-US" altLang="zh-CN" sz="2400" b="0" i="1" smtClean="0">
                            <a:latin typeface="Cambria Math" panose="02040503050406030204" pitchFamily="18" charset="0"/>
                            <a:sym typeface="Helvetica"/>
                          </a:rPr>
                          <m:t>𝐿</m:t>
                        </m:r>
                      </m:e>
                      <m:sub>
                        <m:r>
                          <a:rPr lang="en-US" altLang="zh-CN" sz="2400" b="0" i="1" smtClean="0">
                            <a:latin typeface="Cambria Math" panose="02040503050406030204" pitchFamily="18" charset="0"/>
                            <a:sym typeface="Helvetica"/>
                          </a:rPr>
                          <m:t>𝑅</m:t>
                        </m:r>
                      </m:sub>
                    </m:sSub>
                    <m:r>
                      <a:rPr lang="en-US" altLang="zh-CN" sz="2400" b="0" i="1" smtClean="0">
                        <a:latin typeface="Cambria Math" panose="02040503050406030204" pitchFamily="18" charset="0"/>
                        <a:sym typeface="Helvetica"/>
                      </a:rPr>
                      <m:t>=</m:t>
                    </m:r>
                    <m:d>
                      <m:dPr>
                        <m:begChr m:val="{"/>
                        <m:endChr m:val="}"/>
                        <m:ctrlPr>
                          <a:rPr lang="en-US" altLang="zh-CN" sz="2400" b="0" i="1" smtClean="0">
                            <a:latin typeface="Cambria Math" panose="02040503050406030204" pitchFamily="18" charset="0"/>
                            <a:sym typeface="Helvetica"/>
                          </a:rPr>
                        </m:ctrlPr>
                      </m:dPr>
                      <m:e>
                        <m:r>
                          <a:rPr lang="en-US" altLang="zh-CN" sz="2400" b="0" i="1" smtClean="0">
                            <a:latin typeface="Cambria Math" panose="02040503050406030204" pitchFamily="18" charset="0"/>
                            <a:sym typeface="Helvetica"/>
                          </a:rPr>
                          <m:t>𝑥</m:t>
                        </m:r>
                        <m:r>
                          <a:rPr lang="en-US" altLang="zh-CN" sz="2400" b="0" i="1" smtClean="0">
                            <a:latin typeface="Cambria Math" panose="02040503050406030204" pitchFamily="18" charset="0"/>
                            <a:sym typeface="Helvetica"/>
                          </a:rPr>
                          <m:t>: ∃</m:t>
                        </m:r>
                        <m:r>
                          <a:rPr lang="en-US" altLang="zh-CN" sz="2400" b="0" i="1" smtClean="0">
                            <a:latin typeface="Cambria Math" panose="02040503050406030204" pitchFamily="18" charset="0"/>
                            <a:ea typeface="Cambria Math" panose="02040503050406030204" pitchFamily="18" charset="0"/>
                            <a:sym typeface="Helvetica"/>
                          </a:rPr>
                          <m:t>𝑤</m:t>
                        </m:r>
                        <m:r>
                          <a:rPr lang="en-US" altLang="zh-CN" sz="2400" b="0" i="1" smtClean="0">
                            <a:latin typeface="Cambria Math" panose="02040503050406030204" pitchFamily="18" charset="0"/>
                            <a:ea typeface="Cambria Math" panose="02040503050406030204" pitchFamily="18" charset="0"/>
                            <a:sym typeface="Helvetica"/>
                          </a:rPr>
                          <m:t> </m:t>
                        </m:r>
                        <m:r>
                          <a:rPr lang="en-US" altLang="zh-CN" sz="2400" b="0" i="1" smtClean="0">
                            <a:latin typeface="Cambria Math" panose="02040503050406030204" pitchFamily="18" charset="0"/>
                            <a:ea typeface="Cambria Math" panose="02040503050406030204" pitchFamily="18" charset="0"/>
                            <a:sym typeface="Helvetica"/>
                          </a:rPr>
                          <m:t>𝑠</m:t>
                        </m:r>
                        <m:r>
                          <a:rPr lang="en-US" altLang="zh-CN" sz="2400" b="0" i="1" smtClean="0">
                            <a:latin typeface="Cambria Math" panose="02040503050406030204" pitchFamily="18" charset="0"/>
                            <a:ea typeface="Cambria Math" panose="02040503050406030204" pitchFamily="18" charset="0"/>
                            <a:sym typeface="Helvetica"/>
                          </a:rPr>
                          <m:t>.</m:t>
                        </m:r>
                        <m:r>
                          <a:rPr lang="en-US" altLang="zh-CN" sz="2400" b="0" i="1" smtClean="0">
                            <a:latin typeface="Cambria Math" panose="02040503050406030204" pitchFamily="18" charset="0"/>
                            <a:ea typeface="Cambria Math" panose="02040503050406030204" pitchFamily="18" charset="0"/>
                            <a:sym typeface="Helvetica"/>
                          </a:rPr>
                          <m:t>𝑡</m:t>
                        </m:r>
                        <m:r>
                          <a:rPr lang="en-US" altLang="zh-CN" sz="2400" b="0" i="1" smtClean="0">
                            <a:latin typeface="Cambria Math" panose="02040503050406030204" pitchFamily="18" charset="0"/>
                            <a:ea typeface="Cambria Math" panose="02040503050406030204" pitchFamily="18" charset="0"/>
                            <a:sym typeface="Helvetica"/>
                          </a:rPr>
                          <m:t>. </m:t>
                        </m:r>
                        <m:r>
                          <a:rPr lang="en-US" altLang="zh-CN" sz="2400" b="0" i="1" smtClean="0">
                            <a:latin typeface="Cambria Math" panose="02040503050406030204" pitchFamily="18" charset="0"/>
                            <a:ea typeface="Cambria Math" panose="02040503050406030204" pitchFamily="18" charset="0"/>
                            <a:sym typeface="Helvetica"/>
                          </a:rPr>
                          <m:t>𝑅</m:t>
                        </m:r>
                        <m:d>
                          <m:dPr>
                            <m:ctrlPr>
                              <a:rPr lang="en-US" altLang="zh-CN" sz="2400" b="0" i="1" smtClean="0">
                                <a:latin typeface="Cambria Math" panose="02040503050406030204" pitchFamily="18" charset="0"/>
                                <a:ea typeface="Cambria Math" panose="02040503050406030204" pitchFamily="18" charset="0"/>
                                <a:sym typeface="Helvetica"/>
                              </a:rPr>
                            </m:ctrlPr>
                          </m:dPr>
                          <m:e>
                            <m:r>
                              <a:rPr lang="en-US" altLang="zh-CN" sz="2400" b="0" i="1" smtClean="0">
                                <a:latin typeface="Cambria Math" panose="02040503050406030204" pitchFamily="18" charset="0"/>
                                <a:ea typeface="Cambria Math" panose="02040503050406030204" pitchFamily="18" charset="0"/>
                                <a:sym typeface="Helvetica"/>
                              </a:rPr>
                              <m:t>𝑥</m:t>
                            </m:r>
                            <m:r>
                              <a:rPr lang="en-US" altLang="zh-CN" sz="2400" b="0" i="1" smtClean="0">
                                <a:latin typeface="Cambria Math" panose="02040503050406030204" pitchFamily="18" charset="0"/>
                                <a:ea typeface="Cambria Math" panose="02040503050406030204" pitchFamily="18" charset="0"/>
                                <a:sym typeface="Helvetica"/>
                              </a:rPr>
                              <m:t>,</m:t>
                            </m:r>
                            <m:r>
                              <a:rPr lang="en-US" altLang="zh-CN" sz="2400" b="0" i="1" smtClean="0">
                                <a:latin typeface="Cambria Math" panose="02040503050406030204" pitchFamily="18" charset="0"/>
                                <a:ea typeface="Cambria Math" panose="02040503050406030204" pitchFamily="18" charset="0"/>
                                <a:sym typeface="Helvetica"/>
                              </a:rPr>
                              <m:t>𝑤</m:t>
                            </m:r>
                          </m:e>
                        </m:d>
                        <m:r>
                          <a:rPr lang="en-US" altLang="zh-CN" sz="2400" b="0" i="1" smtClean="0">
                            <a:latin typeface="Cambria Math" panose="02040503050406030204" pitchFamily="18" charset="0"/>
                            <a:ea typeface="Cambria Math" panose="02040503050406030204" pitchFamily="18" charset="0"/>
                            <a:sym typeface="Helvetica"/>
                          </a:rPr>
                          <m:t>=</m:t>
                        </m:r>
                        <m:r>
                          <a:rPr lang="en-US" altLang="zh-CN" sz="2400" b="0" i="1" smtClean="0">
                            <a:latin typeface="Cambria Math" panose="02040503050406030204" pitchFamily="18" charset="0"/>
                            <a:ea typeface="Cambria Math" panose="02040503050406030204" pitchFamily="18" charset="0"/>
                            <a:sym typeface="Helvetica"/>
                          </a:rPr>
                          <m:t>𝑎𝑐𝑐𝑒𝑝𝑡</m:t>
                        </m:r>
                      </m:e>
                    </m:d>
                    <m:r>
                      <a:rPr lang="en-US" altLang="zh-CN" sz="2400" b="0" i="1" smtClean="0">
                        <a:latin typeface="Cambria Math" panose="02040503050406030204" pitchFamily="18" charset="0"/>
                        <a:ea typeface="Cambria Math" panose="02040503050406030204" pitchFamily="18" charset="0"/>
                        <a:sym typeface="Helvetica"/>
                      </a:rPr>
                      <m:t> </m:t>
                    </m:r>
                  </m:oMath>
                </a14:m>
                <a:r>
                  <a:rPr lang="en-US" altLang="zh-CN" sz="2400" dirty="0">
                    <a:latin typeface="Helvetica"/>
                    <a:sym typeface="Helvetica"/>
                  </a:rPr>
                  <a:t>for poly-time relation R.</a:t>
                </a:r>
              </a:p>
              <a:p>
                <a:pPr defTabSz="584200">
                  <a:defRPr sz="3700">
                    <a:latin typeface="Helvetica Light"/>
                    <a:ea typeface="Helvetica Light"/>
                    <a:cs typeface="Helvetica Light"/>
                    <a:sym typeface="Helvetica Light"/>
                  </a:defRPr>
                </a:pPr>
                <a:r>
                  <a:rPr lang="en-US" altLang="zh-CN" sz="2400" b="1" u="sng" dirty="0">
                    <a:latin typeface="Helvetica"/>
                    <a:sym typeface="Helvetica"/>
                  </a:rPr>
                  <a:t>Def:</a:t>
                </a:r>
                <a:r>
                  <a:rPr lang="en-US" altLang="zh-CN" sz="2400" dirty="0">
                    <a:latin typeface="Helvetica"/>
                    <a:sym typeface="Helvetica"/>
                  </a:rPr>
                  <a:t> (P, V) is a proof of knowledge (POK) for </a:t>
                </a:r>
                <a14:m>
                  <m:oMath xmlns:m="http://schemas.openxmlformats.org/officeDocument/2006/math">
                    <m:sSub>
                      <m:sSubPr>
                        <m:ctrlPr>
                          <a:rPr lang="en-US" altLang="zh-CN" sz="2400" i="1" smtClean="0">
                            <a:latin typeface="Cambria Math" panose="02040503050406030204" pitchFamily="18" charset="0"/>
                            <a:sym typeface="Helvetica"/>
                          </a:rPr>
                        </m:ctrlPr>
                      </m:sSubPr>
                      <m:e>
                        <m:r>
                          <a:rPr lang="en-US" altLang="zh-CN" sz="2400" b="0" i="1" smtClean="0">
                            <a:latin typeface="Cambria Math" panose="02040503050406030204" pitchFamily="18" charset="0"/>
                            <a:sym typeface="Helvetica"/>
                          </a:rPr>
                          <m:t>𝐿</m:t>
                        </m:r>
                      </m:e>
                      <m:sub>
                        <m:r>
                          <a:rPr lang="en-US" altLang="zh-CN" sz="2400" b="0" i="1" smtClean="0">
                            <a:latin typeface="Cambria Math" panose="02040503050406030204" pitchFamily="18" charset="0"/>
                            <a:sym typeface="Helvetica"/>
                          </a:rPr>
                          <m:t>𝑅</m:t>
                        </m:r>
                      </m:sub>
                    </m:sSub>
                  </m:oMath>
                </a14:m>
                <a:r>
                  <a:rPr lang="en-US" altLang="zh-CN" sz="2400" dirty="0">
                    <a:latin typeface="Helvetica"/>
                    <a:sym typeface="Helvetica"/>
                  </a:rPr>
                  <a:t> if :</a:t>
                </a:r>
              </a:p>
              <a:p>
                <a:pPr defTabSz="584200">
                  <a:defRPr sz="3700">
                    <a:latin typeface="Helvetica Light"/>
                    <a:ea typeface="Helvetica Light"/>
                    <a:cs typeface="Helvetica Light"/>
                    <a:sym typeface="Helvetica Light"/>
                  </a:defRPr>
                </a:pPr>
                <a:r>
                  <a:rPr lang="en-US" altLang="zh-CN" sz="2400" dirty="0">
                    <a:latin typeface="Helvetica"/>
                    <a:sym typeface="Helvetica"/>
                  </a:rPr>
                  <a:t>	∃ PPT (knowledge) extractor algorithm E </a:t>
                </a:r>
                <a:r>
                  <a:rPr lang="en-US" altLang="zh-CN" sz="2400" dirty="0" err="1">
                    <a:latin typeface="Helvetica"/>
                    <a:sym typeface="Helvetica"/>
                  </a:rPr>
                  <a:t>s.t.</a:t>
                </a:r>
                <a:r>
                  <a:rPr lang="en-US" altLang="zh-CN" sz="2400" dirty="0">
                    <a:latin typeface="Helvetica"/>
                    <a:sym typeface="Helvetica"/>
                  </a:rPr>
                  <a:t> ∀x in L, </a:t>
                </a:r>
              </a:p>
              <a:p>
                <a:pPr defTabSz="584200">
                  <a:defRPr sz="3700">
                    <a:latin typeface="Helvetica Light"/>
                    <a:ea typeface="Helvetica Light"/>
                    <a:cs typeface="Helvetica Light"/>
                    <a:sym typeface="Helvetica Light"/>
                  </a:defRPr>
                </a:pPr>
                <a:r>
                  <a:rPr lang="en-US" altLang="zh-CN" sz="2400" dirty="0">
                    <a:latin typeface="Helvetica"/>
                    <a:sym typeface="Helvetica"/>
                  </a:rPr>
                  <a:t>	in expected poly-time E</a:t>
                </a:r>
                <a:r>
                  <a:rPr lang="en-US" altLang="zh-CN" sz="2400" baseline="30000" dirty="0">
                    <a:latin typeface="Helvetica"/>
                    <a:sym typeface="Helvetica"/>
                  </a:rPr>
                  <a:t>P</a:t>
                </a:r>
                <a:r>
                  <a:rPr lang="en-US" altLang="zh-CN" sz="2400" dirty="0">
                    <a:latin typeface="Helvetica"/>
                    <a:sym typeface="Helvetica"/>
                  </a:rPr>
                  <a:t>(x) outputs w </a:t>
                </a:r>
                <a:r>
                  <a:rPr lang="en-US" altLang="zh-CN" sz="2400" dirty="0" err="1">
                    <a:latin typeface="Helvetica"/>
                    <a:sym typeface="Helvetica"/>
                  </a:rPr>
                  <a:t>s.t.</a:t>
                </a:r>
                <a:r>
                  <a:rPr lang="en-US" altLang="zh-CN" sz="2400" dirty="0">
                    <a:latin typeface="Helvetica"/>
                    <a:sym typeface="Helvetica"/>
                  </a:rPr>
                  <a:t> R(</a:t>
                </a:r>
                <a:r>
                  <a:rPr lang="en-US" altLang="zh-CN" sz="2400" dirty="0" err="1">
                    <a:latin typeface="Helvetica"/>
                    <a:sym typeface="Helvetica"/>
                  </a:rPr>
                  <a:t>x,w</a:t>
                </a:r>
                <a:r>
                  <a:rPr lang="en-US" altLang="zh-CN" sz="2400" dirty="0">
                    <a:latin typeface="Helvetica"/>
                    <a:sym typeface="Helvetica"/>
                  </a:rPr>
                  <a:t>)=accept.</a:t>
                </a:r>
              </a:p>
              <a:p>
                <a:pPr defTabSz="584200">
                  <a:defRPr sz="3700">
                    <a:latin typeface="Helvetica Light"/>
                    <a:ea typeface="Helvetica Light"/>
                    <a:cs typeface="Helvetica Light"/>
                    <a:sym typeface="Helvetica Light"/>
                  </a:defRPr>
                </a:pPr>
                <a:endParaRPr lang="en-US" altLang="zh-CN" sz="2400" dirty="0">
                  <a:latin typeface="Helvetica"/>
                  <a:sym typeface="Helvetica"/>
                </a:endParaRPr>
              </a:p>
              <a:p>
                <a:pPr defTabSz="584200">
                  <a:defRPr sz="3700">
                    <a:latin typeface="Helvetica Light"/>
                    <a:ea typeface="Helvetica Light"/>
                    <a:cs typeface="Helvetica Light"/>
                    <a:sym typeface="Helvetica Light"/>
                  </a:defRPr>
                </a:pPr>
                <a:endParaRPr lang="en-US" altLang="zh-CN" sz="2400" dirty="0">
                  <a:latin typeface="Helvetica"/>
                  <a:sym typeface="Helvetica"/>
                </a:endParaRPr>
              </a:p>
            </p:txBody>
          </p:sp>
        </mc:Choice>
        <mc:Fallback>
          <p:sp>
            <p:nvSpPr>
              <p:cNvPr id="22" name="Prover">
                <a:extLst>
                  <a:ext uri="{FF2B5EF4-FFF2-40B4-BE49-F238E27FC236}">
                    <a16:creationId xmlns:a16="http://schemas.microsoft.com/office/drawing/2014/main" id="{41372F0D-D968-01A1-5CC3-143105C404A9}"/>
                  </a:ext>
                </a:extLst>
              </p:cNvPr>
              <p:cNvSpPr txBox="1">
                <a:spLocks noRot="1" noChangeAspect="1" noMove="1" noResize="1" noEditPoints="1" noAdjustHandles="1" noChangeArrowheads="1" noChangeShapeType="1" noTextEdit="1"/>
              </p:cNvSpPr>
              <p:nvPr/>
            </p:nvSpPr>
            <p:spPr>
              <a:xfrm>
                <a:off x="504138" y="922464"/>
                <a:ext cx="11183724" cy="2318583"/>
              </a:xfrm>
              <a:prstGeom prst="rect">
                <a:avLst/>
              </a:prstGeom>
              <a:blipFill>
                <a:blip r:embed="rId2"/>
                <a:stretch>
                  <a:fillRect l="-1247" t="-1087"/>
                </a:stretch>
              </a:blipFill>
              <a:ln w="3175">
                <a:miter lim="400000"/>
              </a:ln>
              <a:extLst>
                <a:ext uri="{C572A759-6A51-4108-AA02-DFA0A04FC94B}">
                  <ma14:wrappingTextBoxFlag xmlns="" xmlns:m="http://schemas.openxmlformats.org/officeDocument/2006/math" xmlns:ma14="http://schemas.microsoft.com/office/mac/drawingml/2011/main" xmlns:a14="http://schemas.microsoft.com/office/drawing/2010/main" val="1"/>
                </a:ext>
              </a:extLst>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3" name="TextBox 22">
                <a:extLst>
                  <a:ext uri="{FF2B5EF4-FFF2-40B4-BE49-F238E27FC236}">
                    <a16:creationId xmlns:a16="http://schemas.microsoft.com/office/drawing/2014/main" id="{ABCBB4B0-B56B-6DDB-F42F-6FEABD105F36}"/>
                  </a:ext>
                </a:extLst>
              </p:cNvPr>
              <p:cNvSpPr txBox="1"/>
              <p:nvPr/>
            </p:nvSpPr>
            <p:spPr>
              <a:xfrm>
                <a:off x="807430" y="2967335"/>
                <a:ext cx="10422941" cy="461665"/>
              </a:xfrm>
              <a:prstGeom prst="rect">
                <a:avLst/>
              </a:prstGeom>
              <a:noFill/>
            </p:spPr>
            <p:txBody>
              <a:bodyPr wrap="square">
                <a:spAutoFit/>
              </a:bodyPr>
              <a:lstStyle/>
              <a:p>
                <a:r>
                  <a:rPr lang="en-US" sz="2400" dirty="0">
                    <a:latin typeface="Helvetica"/>
                    <a:sym typeface="Helvetica"/>
                  </a:rPr>
                  <a:t>If </a:t>
                </a:r>
                <a14:m>
                  <m:oMath xmlns:m="http://schemas.openxmlformats.org/officeDocument/2006/math">
                    <m:func>
                      <m:funcPr>
                        <m:ctrlPr>
                          <a:rPr lang="en-US" sz="2400" b="0" i="1" smtClean="0">
                            <a:latin typeface="Cambria Math" panose="02040503050406030204" pitchFamily="18" charset="0"/>
                            <a:sym typeface="Helvetica"/>
                          </a:rPr>
                        </m:ctrlPr>
                      </m:funcPr>
                      <m:fName>
                        <m:r>
                          <m:rPr>
                            <m:sty m:val="p"/>
                          </m:rPr>
                          <a:rPr lang="en-US" sz="2400" b="0" i="0" smtClean="0">
                            <a:latin typeface="Cambria Math" panose="02040503050406030204" pitchFamily="18" charset="0"/>
                            <a:sym typeface="Helvetica"/>
                          </a:rPr>
                          <m:t>Pr</m:t>
                        </m:r>
                      </m:fName>
                      <m:e>
                        <m:d>
                          <m:dPr>
                            <m:begChr m:val="["/>
                            <m:endChr m:val="]"/>
                            <m:ctrlPr>
                              <a:rPr lang="en-US" sz="2400" b="0" i="1" smtClean="0">
                                <a:latin typeface="Cambria Math" panose="02040503050406030204" pitchFamily="18" charset="0"/>
                                <a:sym typeface="Helvetica"/>
                              </a:rPr>
                            </m:ctrlPr>
                          </m:dPr>
                          <m:e>
                            <m:d>
                              <m:dPr>
                                <m:ctrlPr>
                                  <a:rPr lang="en-US" sz="2400" b="0" i="1" smtClean="0">
                                    <a:latin typeface="Cambria Math" panose="02040503050406030204" pitchFamily="18" charset="0"/>
                                    <a:sym typeface="Helvetica"/>
                                  </a:rPr>
                                </m:ctrlPr>
                              </m:dPr>
                              <m:e>
                                <m:r>
                                  <a:rPr lang="en-US" sz="2400" b="0" i="1" smtClean="0">
                                    <a:latin typeface="Cambria Math" panose="02040503050406030204" pitchFamily="18" charset="0"/>
                                    <a:sym typeface="Helvetica"/>
                                  </a:rPr>
                                  <m:t>𝑃</m:t>
                                </m:r>
                                <m:r>
                                  <a:rPr lang="en-US" sz="2400" b="0" i="1" smtClean="0">
                                    <a:latin typeface="Cambria Math" panose="02040503050406030204" pitchFamily="18" charset="0"/>
                                    <a:sym typeface="Helvetica"/>
                                  </a:rPr>
                                  <m:t>,</m:t>
                                </m:r>
                                <m:r>
                                  <a:rPr lang="en-US" sz="2400" b="0" i="1" smtClean="0">
                                    <a:latin typeface="Cambria Math" panose="02040503050406030204" pitchFamily="18" charset="0"/>
                                    <a:sym typeface="Helvetica"/>
                                  </a:rPr>
                                  <m:t>𝑉</m:t>
                                </m:r>
                              </m:e>
                            </m:d>
                            <m:d>
                              <m:dPr>
                                <m:ctrlPr>
                                  <a:rPr lang="en-US" sz="2400" b="0" i="1" smtClean="0">
                                    <a:latin typeface="Cambria Math" panose="02040503050406030204" pitchFamily="18" charset="0"/>
                                    <a:sym typeface="Helvetica"/>
                                  </a:rPr>
                                </m:ctrlPr>
                              </m:dPr>
                              <m:e>
                                <m:r>
                                  <a:rPr lang="en-US" sz="2400" b="0" i="1" smtClean="0">
                                    <a:latin typeface="Cambria Math" panose="02040503050406030204" pitchFamily="18" charset="0"/>
                                    <a:sym typeface="Helvetica"/>
                                  </a:rPr>
                                  <m:t>𝑥</m:t>
                                </m:r>
                              </m:e>
                            </m:d>
                            <m:r>
                              <a:rPr lang="en-US" sz="2400" b="0" i="1" smtClean="0">
                                <a:latin typeface="Cambria Math" panose="02040503050406030204" pitchFamily="18" charset="0"/>
                                <a:sym typeface="Helvetica"/>
                              </a:rPr>
                              <m:t>=</m:t>
                            </m:r>
                            <m:r>
                              <a:rPr lang="en-US" sz="2400" b="0" i="1" smtClean="0">
                                <a:latin typeface="Cambria Math" panose="02040503050406030204" pitchFamily="18" charset="0"/>
                                <a:sym typeface="Helvetica"/>
                              </a:rPr>
                              <m:t>𝑎𝑐𝑐𝑒𝑝𝑡</m:t>
                            </m:r>
                          </m:e>
                        </m:d>
                      </m:e>
                    </m:func>
                    <m:r>
                      <a:rPr lang="en-US" sz="2400" b="0" i="1" smtClean="0">
                        <a:latin typeface="Cambria Math" panose="02040503050406030204" pitchFamily="18" charset="0"/>
                        <a:sym typeface="Helvetica"/>
                      </a:rPr>
                      <m:t>&gt;</m:t>
                    </m:r>
                    <m:r>
                      <a:rPr lang="en-US" sz="2400" b="0" i="1" smtClean="0">
                        <a:latin typeface="Cambria Math" panose="02040503050406030204" pitchFamily="18" charset="0"/>
                        <a:ea typeface="Cambria Math" panose="02040503050406030204" pitchFamily="18" charset="0"/>
                        <a:sym typeface="Helvetica"/>
                      </a:rPr>
                      <m:t>𝛼</m:t>
                    </m:r>
                  </m:oMath>
                </a14:m>
                <a:r>
                  <a:rPr lang="en-US" sz="2400" dirty="0"/>
                  <a:t>, then </a:t>
                </a:r>
                <a:r>
                  <a:rPr lang="en-US" altLang="zh-CN" sz="2400" dirty="0">
                    <a:latin typeface="Helvetica"/>
                    <a:sym typeface="Helvetica"/>
                  </a:rPr>
                  <a:t>E</a:t>
                </a:r>
                <a:r>
                  <a:rPr lang="en-US" altLang="zh-CN" sz="2400" baseline="30000" dirty="0">
                    <a:latin typeface="Helvetica"/>
                    <a:sym typeface="Helvetica"/>
                  </a:rPr>
                  <a:t>P</a:t>
                </a:r>
                <a:r>
                  <a:rPr lang="en-US" altLang="zh-CN" sz="2400" dirty="0">
                    <a:latin typeface="Helvetica"/>
                    <a:sym typeface="Helvetica"/>
                  </a:rPr>
                  <a:t>(x)  runs in </a:t>
                </a:r>
                <a:r>
                  <a:rPr lang="en-US" sz="2400" dirty="0"/>
                  <a:t>expected poly(|x|,1/a) time]</a:t>
                </a:r>
              </a:p>
            </p:txBody>
          </p:sp>
        </mc:Choice>
        <mc:Fallback>
          <p:sp>
            <p:nvSpPr>
              <p:cNvPr id="23" name="TextBox 22">
                <a:extLst>
                  <a:ext uri="{FF2B5EF4-FFF2-40B4-BE49-F238E27FC236}">
                    <a16:creationId xmlns:a16="http://schemas.microsoft.com/office/drawing/2014/main" id="{ABCBB4B0-B56B-6DDB-F42F-6FEABD105F36}"/>
                  </a:ext>
                </a:extLst>
              </p:cNvPr>
              <p:cNvSpPr txBox="1">
                <a:spLocks noRot="1" noChangeAspect="1" noMove="1" noResize="1" noEditPoints="1" noAdjustHandles="1" noChangeArrowheads="1" noChangeShapeType="1" noTextEdit="1"/>
              </p:cNvSpPr>
              <p:nvPr/>
            </p:nvSpPr>
            <p:spPr>
              <a:xfrm>
                <a:off x="807430" y="2967335"/>
                <a:ext cx="10422941" cy="461665"/>
              </a:xfrm>
              <a:prstGeom prst="rect">
                <a:avLst/>
              </a:prstGeom>
              <a:blipFill>
                <a:blip r:embed="rId3"/>
                <a:stretch>
                  <a:fillRect l="-852" t="-10526" b="-26316"/>
                </a:stretch>
              </a:blipFill>
            </p:spPr>
            <p:txBody>
              <a:bodyPr/>
              <a:lstStyle/>
              <a:p>
                <a:r>
                  <a:rPr lang="en-US">
                    <a:noFill/>
                  </a:rPr>
                  <a:t> </a:t>
                </a:r>
              </a:p>
            </p:txBody>
          </p:sp>
        </mc:Fallback>
      </mc:AlternateContent>
      <p:sp>
        <p:nvSpPr>
          <p:cNvPr id="24" name="Rounded Rectangle">
            <a:extLst>
              <a:ext uri="{FF2B5EF4-FFF2-40B4-BE49-F238E27FC236}">
                <a16:creationId xmlns:a16="http://schemas.microsoft.com/office/drawing/2014/main" id="{9590887A-3749-2066-B16F-C3C89959DC8F}"/>
              </a:ext>
            </a:extLst>
          </p:cNvPr>
          <p:cNvSpPr/>
          <p:nvPr/>
        </p:nvSpPr>
        <p:spPr>
          <a:xfrm>
            <a:off x="6096000" y="4276922"/>
            <a:ext cx="1998178" cy="1008995"/>
          </a:xfrm>
          <a:prstGeom prst="roundRect">
            <a:avLst>
              <a:gd name="adj" fmla="val 7480"/>
            </a:avLst>
          </a:prstGeom>
          <a:solidFill>
            <a:srgbClr val="FFFFFF"/>
          </a:solidFill>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25" name="Rounded Rectangle">
            <a:extLst>
              <a:ext uri="{FF2B5EF4-FFF2-40B4-BE49-F238E27FC236}">
                <a16:creationId xmlns:a16="http://schemas.microsoft.com/office/drawing/2014/main" id="{CA7AD4E5-24F7-1C47-2D50-0806235D40D7}"/>
              </a:ext>
            </a:extLst>
          </p:cNvPr>
          <p:cNvSpPr/>
          <p:nvPr/>
        </p:nvSpPr>
        <p:spPr>
          <a:xfrm>
            <a:off x="9843869" y="4276923"/>
            <a:ext cx="1998178" cy="1008995"/>
          </a:xfrm>
          <a:prstGeom prst="roundRect">
            <a:avLst>
              <a:gd name="adj" fmla="val 7480"/>
            </a:avLst>
          </a:prstGeom>
          <a:solidFill>
            <a:srgbClr val="FFFFFF"/>
          </a:solidFill>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26" name="Prover">
            <a:extLst>
              <a:ext uri="{FF2B5EF4-FFF2-40B4-BE49-F238E27FC236}">
                <a16:creationId xmlns:a16="http://schemas.microsoft.com/office/drawing/2014/main" id="{0E450C81-C0F8-8105-3BD2-2527D3174925}"/>
              </a:ext>
            </a:extLst>
          </p:cNvPr>
          <p:cNvSpPr txBox="1"/>
          <p:nvPr/>
        </p:nvSpPr>
        <p:spPr>
          <a:xfrm>
            <a:off x="6299417" y="4388341"/>
            <a:ext cx="1591344"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P</a:t>
            </a:r>
            <a:r>
              <a:rPr dirty="0">
                <a:solidFill>
                  <a:schemeClr val="bg1"/>
                </a:solidFill>
              </a:rPr>
              <a:t>rover</a:t>
            </a:r>
          </a:p>
        </p:txBody>
      </p:sp>
      <p:sp>
        <p:nvSpPr>
          <p:cNvPr id="27" name="Verifier">
            <a:extLst>
              <a:ext uri="{FF2B5EF4-FFF2-40B4-BE49-F238E27FC236}">
                <a16:creationId xmlns:a16="http://schemas.microsoft.com/office/drawing/2014/main" id="{19380A80-CBC5-B1B5-D2B5-78D8EA96C7CE}"/>
              </a:ext>
            </a:extLst>
          </p:cNvPr>
          <p:cNvSpPr txBox="1"/>
          <p:nvPr/>
        </p:nvSpPr>
        <p:spPr>
          <a:xfrm>
            <a:off x="9990897" y="4514455"/>
            <a:ext cx="1851149" cy="595035"/>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3200" b="1" dirty="0">
                <a:solidFill>
                  <a:schemeClr val="bg1"/>
                </a:solidFill>
                <a:latin typeface="Helvetica"/>
                <a:ea typeface="Helvetica"/>
                <a:cs typeface="Helvetica"/>
                <a:sym typeface="Helvetica"/>
              </a:rPr>
              <a:t>E</a:t>
            </a:r>
            <a:r>
              <a:rPr lang="en-US" sz="3200" dirty="0">
                <a:solidFill>
                  <a:schemeClr val="bg1"/>
                </a:solidFill>
                <a:latin typeface="Helvetica"/>
                <a:ea typeface="Helvetica"/>
                <a:cs typeface="Helvetica"/>
                <a:sym typeface="Helvetica"/>
              </a:rPr>
              <a:t>xtractor</a:t>
            </a:r>
            <a:endParaRPr sz="4000" dirty="0">
              <a:solidFill>
                <a:schemeClr val="bg1"/>
              </a:solidFill>
            </a:endParaRPr>
          </a:p>
        </p:txBody>
      </p:sp>
      <p:sp>
        <p:nvSpPr>
          <p:cNvPr id="28" name="Line">
            <a:extLst>
              <a:ext uri="{FF2B5EF4-FFF2-40B4-BE49-F238E27FC236}">
                <a16:creationId xmlns:a16="http://schemas.microsoft.com/office/drawing/2014/main" id="{BFCAD845-7A24-0A82-C54A-C2E314A8548F}"/>
              </a:ext>
            </a:extLst>
          </p:cNvPr>
          <p:cNvSpPr/>
          <p:nvPr/>
        </p:nvSpPr>
        <p:spPr>
          <a:xfrm>
            <a:off x="8094178" y="4407469"/>
            <a:ext cx="1745092" cy="0"/>
          </a:xfrm>
          <a:prstGeom prst="line">
            <a:avLst/>
          </a:prstGeom>
          <a:ln w="25400">
            <a:solidFill>
              <a:srgbClr val="000000"/>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29" name="Line">
            <a:extLst>
              <a:ext uri="{FF2B5EF4-FFF2-40B4-BE49-F238E27FC236}">
                <a16:creationId xmlns:a16="http://schemas.microsoft.com/office/drawing/2014/main" id="{B616D263-DF43-4C90-16C4-5399EB4DAF7A}"/>
              </a:ext>
            </a:extLst>
          </p:cNvPr>
          <p:cNvSpPr/>
          <p:nvPr/>
        </p:nvSpPr>
        <p:spPr>
          <a:xfrm>
            <a:off x="8094178" y="4639879"/>
            <a:ext cx="1745092" cy="0"/>
          </a:xfrm>
          <a:prstGeom prst="line">
            <a:avLst/>
          </a:prstGeom>
          <a:ln w="25400">
            <a:solidFill>
              <a:srgbClr val="000000"/>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0" name="Line">
            <a:extLst>
              <a:ext uri="{FF2B5EF4-FFF2-40B4-BE49-F238E27FC236}">
                <a16:creationId xmlns:a16="http://schemas.microsoft.com/office/drawing/2014/main" id="{153465DE-AEC7-6986-ABB6-FD2A95DCFE8C}"/>
              </a:ext>
            </a:extLst>
          </p:cNvPr>
          <p:cNvSpPr/>
          <p:nvPr/>
        </p:nvSpPr>
        <p:spPr>
          <a:xfrm>
            <a:off x="8094178" y="4872289"/>
            <a:ext cx="1745092" cy="0"/>
          </a:xfrm>
          <a:prstGeom prst="line">
            <a:avLst/>
          </a:prstGeom>
          <a:ln w="25400">
            <a:solidFill>
              <a:srgbClr val="000000"/>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1" name="Line">
            <a:extLst>
              <a:ext uri="{FF2B5EF4-FFF2-40B4-BE49-F238E27FC236}">
                <a16:creationId xmlns:a16="http://schemas.microsoft.com/office/drawing/2014/main" id="{F3B5B398-2F68-0928-550E-B427BB5020CB}"/>
              </a:ext>
            </a:extLst>
          </p:cNvPr>
          <p:cNvSpPr/>
          <p:nvPr/>
        </p:nvSpPr>
        <p:spPr>
          <a:xfrm>
            <a:off x="8094178" y="5104699"/>
            <a:ext cx="1745092" cy="0"/>
          </a:xfrm>
          <a:prstGeom prst="line">
            <a:avLst/>
          </a:prstGeom>
          <a:ln w="25400">
            <a:solidFill>
              <a:srgbClr val="000000"/>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2" name="TextBox 31">
            <a:extLst>
              <a:ext uri="{FF2B5EF4-FFF2-40B4-BE49-F238E27FC236}">
                <a16:creationId xmlns:a16="http://schemas.microsoft.com/office/drawing/2014/main" id="{AD450703-E884-77EA-F86F-7C9073EDDA58}"/>
              </a:ext>
            </a:extLst>
          </p:cNvPr>
          <p:cNvSpPr txBox="1"/>
          <p:nvPr/>
        </p:nvSpPr>
        <p:spPr>
          <a:xfrm>
            <a:off x="536459" y="3950537"/>
            <a:ext cx="4309861" cy="1569660"/>
          </a:xfrm>
          <a:prstGeom prst="rect">
            <a:avLst/>
          </a:prstGeom>
          <a:noFill/>
        </p:spPr>
        <p:txBody>
          <a:bodyPr wrap="square">
            <a:spAutoFit/>
          </a:bodyPr>
          <a:lstStyle/>
          <a:p>
            <a:pPr defTabSz="584200">
              <a:defRPr sz="3700">
                <a:latin typeface="Helvetica Light"/>
                <a:ea typeface="Helvetica Light"/>
                <a:cs typeface="Helvetica Light"/>
                <a:sym typeface="Helvetica Light"/>
              </a:defRPr>
            </a:pPr>
            <a:r>
              <a:rPr lang="en-US" altLang="zh-CN" sz="2400" dirty="0">
                <a:latin typeface="Helvetica"/>
                <a:sym typeface="Helvetica"/>
              </a:rPr>
              <a:t>E</a:t>
            </a:r>
            <a:r>
              <a:rPr lang="en-US" altLang="zh-CN" sz="2400" baseline="30000" dirty="0">
                <a:latin typeface="Helvetica"/>
                <a:sym typeface="Helvetica"/>
              </a:rPr>
              <a:t>P</a:t>
            </a:r>
            <a:r>
              <a:rPr lang="en-US" altLang="zh-CN" sz="2400" dirty="0">
                <a:latin typeface="Helvetica"/>
                <a:sym typeface="Helvetica"/>
              </a:rPr>
              <a:t>(x) may run P </a:t>
            </a:r>
            <a:r>
              <a:rPr lang="en-US" altLang="zh-CN" sz="2400" b="1" u="sng" dirty="0">
                <a:latin typeface="Helvetica"/>
                <a:sym typeface="Helvetica"/>
              </a:rPr>
              <a:t>repeatedly</a:t>
            </a:r>
            <a:r>
              <a:rPr lang="en-US" altLang="zh-CN" sz="2400" dirty="0">
                <a:latin typeface="Helvetica"/>
                <a:sym typeface="Helvetica"/>
              </a:rPr>
              <a:t> on the same randomness, and possibly asks </a:t>
            </a:r>
            <a:r>
              <a:rPr lang="en-US" altLang="zh-CN" sz="2400" b="1" u="sng" dirty="0">
                <a:latin typeface="Helvetica"/>
                <a:sym typeface="Helvetica"/>
              </a:rPr>
              <a:t>different</a:t>
            </a:r>
            <a:r>
              <a:rPr lang="en-US" altLang="zh-CN" sz="2400" dirty="0">
                <a:latin typeface="Helvetica"/>
                <a:sym typeface="Helvetica"/>
              </a:rPr>
              <a:t> questions in every executions</a:t>
            </a:r>
            <a:endParaRPr lang="en-US" altLang="zh-CN" sz="1800" dirty="0">
              <a:latin typeface="Helvetica"/>
              <a:sym typeface="Helvetica"/>
            </a:endParaRPr>
          </a:p>
        </p:txBody>
      </p:sp>
      <p:sp>
        <p:nvSpPr>
          <p:cNvPr id="33" name="Rectangle: Rounded Corners 40">
            <a:extLst>
              <a:ext uri="{FF2B5EF4-FFF2-40B4-BE49-F238E27FC236}">
                <a16:creationId xmlns:a16="http://schemas.microsoft.com/office/drawing/2014/main" id="{0EC3BF45-348E-A93E-23B6-04DA5DF38C8D}"/>
              </a:ext>
            </a:extLst>
          </p:cNvPr>
          <p:cNvSpPr/>
          <p:nvPr/>
        </p:nvSpPr>
        <p:spPr>
          <a:xfrm>
            <a:off x="1136515" y="5636528"/>
            <a:ext cx="3342215" cy="810412"/>
          </a:xfrm>
          <a:prstGeom prst="roundRect">
            <a:avLst/>
          </a:prstGeom>
          <a:solidFill>
            <a:srgbClr val="FFC000"/>
          </a:solidFill>
          <a:ln w="38100" cap="flat" cmpd="sng" algn="ctr">
            <a:solidFill>
              <a:sysClr val="windowText" lastClr="000000"/>
            </a:solidFill>
            <a:prstDash val="solid"/>
            <a:miter lim="800000"/>
          </a:ln>
          <a:effectLst/>
        </p:spPr>
        <p:txBody>
          <a:bodyPr rtlCol="0" anchor="ctr"/>
          <a:lstStyle/>
          <a:p>
            <a:pPr algn="ctr">
              <a:defRPr sz="1800"/>
            </a:pPr>
            <a:r>
              <a:rPr lang="en-US" dirty="0">
                <a:solidFill>
                  <a:schemeClr val="bg1"/>
                </a:solidFill>
                <a:latin typeface="Helvetica"/>
                <a:ea typeface="Helvetica"/>
                <a:cs typeface="Helvetica"/>
                <a:sym typeface="Helvetica"/>
              </a:rPr>
              <a:t>This is called the </a:t>
            </a:r>
          </a:p>
          <a:p>
            <a:pPr algn="ctr">
              <a:defRPr sz="1800"/>
            </a:pPr>
            <a:r>
              <a:rPr lang="en-US" b="1" u="sng" dirty="0">
                <a:solidFill>
                  <a:schemeClr val="bg1"/>
                </a:solidFill>
                <a:latin typeface="Helvetica"/>
                <a:ea typeface="Helvetica"/>
                <a:cs typeface="Helvetica"/>
                <a:sym typeface="Helvetica"/>
              </a:rPr>
              <a:t>rewinding technique</a:t>
            </a:r>
          </a:p>
        </p:txBody>
      </p:sp>
    </p:spTree>
    <p:extLst>
      <p:ext uri="{BB962C8B-B14F-4D97-AF65-F5344CB8AC3E}">
        <p14:creationId xmlns:p14="http://schemas.microsoft.com/office/powerpoint/2010/main" val="2902800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4" grpId="0" animBg="1"/>
      <p:bldP spid="25" grpId="0" animBg="1"/>
      <p:bldP spid="26" grpId="0" animBg="1"/>
      <p:bldP spid="27" grpId="0" animBg="1"/>
      <p:bldP spid="28" grpId="0" animBg="1"/>
      <p:bldP spid="29" grpId="0" animBg="1"/>
      <p:bldP spid="30" grpId="0" animBg="1"/>
      <p:bldP spid="31" grpId="0" animBg="1"/>
      <p:bldP spid="32" grpId="0"/>
      <p:bldP spid="3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6"/>
</p:tagLst>
</file>

<file path=ppt/tags/tag2.xml><?xml version="1.0" encoding="utf-8"?>
<p:tagLst xmlns:a="http://schemas.openxmlformats.org/drawingml/2006/main" xmlns:r="http://schemas.openxmlformats.org/officeDocument/2006/relationships" xmlns:p="http://schemas.openxmlformats.org/presentationml/2006/main">
  <p:tag name="TIMING" val="|1.2"/>
</p:tagLst>
</file>

<file path=ppt/tags/tag3.xml><?xml version="1.0" encoding="utf-8"?>
<p:tagLst xmlns:a="http://schemas.openxmlformats.org/drawingml/2006/main" xmlns:r="http://schemas.openxmlformats.org/officeDocument/2006/relationships" xmlns:p="http://schemas.openxmlformats.org/presentationml/2006/main">
  <p:tag name="TIMING" val="|0.9|11.4|3.6|9.6"/>
</p:tagLst>
</file>

<file path=ppt/tags/tag4.xml><?xml version="1.0" encoding="utf-8"?>
<p:tagLst xmlns:a="http://schemas.openxmlformats.org/drawingml/2006/main" xmlns:r="http://schemas.openxmlformats.org/officeDocument/2006/relationships" xmlns:p="http://schemas.openxmlformats.org/presentationml/2006/main">
  <p:tag name="TIMING" val="|2.5|7.2|14.3"/>
</p:tagLst>
</file>

<file path=ppt/tags/tag5.xml><?xml version="1.0" encoding="utf-8"?>
<p:tagLst xmlns:a="http://schemas.openxmlformats.org/drawingml/2006/main" xmlns:r="http://schemas.openxmlformats.org/officeDocument/2006/relationships" xmlns:p="http://schemas.openxmlformats.org/presentationml/2006/main">
  <p:tag name="TIMING" val="|1.4|4.1|37"/>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1784</TotalTime>
  <Words>1292</Words>
  <Application>Microsoft Macintosh PowerPoint</Application>
  <PresentationFormat>Widescreen</PresentationFormat>
  <Paragraphs>97</Paragraphs>
  <Slides>6</Slides>
  <Notes>5</Notes>
  <HiddenSlides>1</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Calibri Light</vt:lpstr>
      <vt:lpstr>Cambria Math</vt:lpstr>
      <vt:lpstr>Helvetica</vt:lpstr>
      <vt:lpstr>Helvetica Light</vt:lpstr>
      <vt:lpstr>Office Theme</vt:lpstr>
      <vt:lpstr>Formal Definition of  Zero-Knowledge Proofs</vt:lpstr>
      <vt:lpstr>How to model the claim?</vt:lpstr>
      <vt:lpstr>Definition of proof systems</vt:lpstr>
      <vt:lpstr>Definition of proof systems</vt:lpstr>
      <vt:lpstr>Definition of proof systems</vt:lpstr>
      <vt:lpstr>Definition of Knowledge Soundness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zkSNARKs</dc:title>
  <dc:creator>Yuncong Hu</dc:creator>
  <cp:lastModifiedBy>Yuncong Hu</cp:lastModifiedBy>
  <cp:revision>37</cp:revision>
  <dcterms:created xsi:type="dcterms:W3CDTF">2024-06-09T01:23:26Z</dcterms:created>
  <dcterms:modified xsi:type="dcterms:W3CDTF">2024-06-13T13:52:21Z</dcterms:modified>
</cp:coreProperties>
</file>

<file path=docProps/thumbnail.jpeg>
</file>